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72" r:id="rId4"/>
    <p:sldId id="273" r:id="rId5"/>
    <p:sldId id="271" r:id="rId6"/>
    <p:sldId id="275" r:id="rId7"/>
    <p:sldId id="274" r:id="rId8"/>
    <p:sldId id="279" r:id="rId9"/>
    <p:sldId id="276" r:id="rId10"/>
    <p:sldId id="267" r:id="rId11"/>
    <p:sldId id="262" r:id="rId12"/>
    <p:sldId id="277" r:id="rId13"/>
    <p:sldId id="278" r:id="rId14"/>
    <p:sldId id="259" r:id="rId15"/>
    <p:sldId id="281" r:id="rId16"/>
    <p:sldId id="266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5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86C36D-5A35-41BD-AD88-BECB6FBA3BC3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A98A48-38BA-40DC-8F8E-04764410F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D1CD80-1DC1-41CD-A120-6087C7223B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2537-D708-42E2-9F25-BBA336C772A5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C2F7-6084-4407-81D8-1D77F6973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4F08-0F21-4C87-9AD0-B8752EA68750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96AB-D9A9-4ACE-A016-BA7D2B7F9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F4F9-257C-4131-9926-BA818920CADE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40ACA-2B2E-4019-96F5-B21B2ED3B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E212-9E83-4C4C-B033-2621F7F6894C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6290-C1D5-42E5-B910-F9095A6D6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2EE5E-6064-40C7-81E2-963E1C108DD8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151EC-D41A-46F7-BD03-6494D96C7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A672-BDC2-4ABB-9600-B164C3B9853E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5A29-2F6E-48C2-8583-D7FE3C220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FF765-911C-4C35-9E5B-33752F6A4928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0D73F-B343-4F43-BE7E-138B310B1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4FE0-452D-4903-84ED-5A559C591931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76B5-BA78-49ED-974F-9570B09C4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D51A-7C49-4FDB-A493-4C8C72E95085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DBB3-01C9-437C-83FD-B3746FE97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E28F-2DAD-4DCB-99FA-2F1A1F8977C6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D402-C15B-4B6D-B0F2-4292F8374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9436-04BD-4E7E-9EE7-C28EC88F01AF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4F07-192C-4DC2-9BAC-EF8E4CB01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6AA11F-949F-4A46-964F-FF036187703F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9FD468-AA8E-4482-B2D2-D79035C5B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.jpeg"/><Relationship Id="rId7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5.jpeg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5.jpeg"/><Relationship Id="rId7" Type="http://schemas.openxmlformats.org/officeDocument/2006/relationships/image" Target="../media/image4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mailto:xlebschool@yandex.ru" TargetMode="External"/><Relationship Id="rId4" Type="http://schemas.openxmlformats.org/officeDocument/2006/relationships/hyperlink" Target="https://xlebschool.obrvrn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dell\Desktop\3166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ru-RU" smtClean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2420938"/>
            <a:ext cx="6840537" cy="1368425"/>
          </a:xfrm>
        </p:spPr>
        <p:txBody>
          <a:bodyPr/>
          <a:lstStyle/>
          <a:p>
            <a:r>
              <a:rPr lang="en-US" i="1" smtClean="0">
                <a:solidFill>
                  <a:schemeClr val="tx1"/>
                </a:solidFill>
              </a:rPr>
              <a:t> </a:t>
            </a:r>
            <a:r>
              <a:rPr lang="ru-RU" sz="2600" i="1" smtClean="0">
                <a:solidFill>
                  <a:schemeClr val="tx1"/>
                </a:solidFill>
              </a:rPr>
              <a:t>Первичная профсоюзная организация</a:t>
            </a:r>
          </a:p>
          <a:p>
            <a:r>
              <a:rPr lang="ru-RU" i="1" smtClean="0">
                <a:solidFill>
                  <a:srgbClr val="0070C0"/>
                </a:solidFill>
              </a:rPr>
              <a:t>МКОУ Хлебородненской СОШ</a:t>
            </a: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468313" y="1557338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b="1">
                <a:latin typeface="Calibri" pitchFamily="34" charset="0"/>
              </a:rPr>
              <a:t>Хлебородненская средняя общеобразовательная школа</a:t>
            </a:r>
            <a:endParaRPr lang="ru-RU">
              <a:latin typeface="Calibri" pitchFamily="34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250825" y="3789363"/>
            <a:ext cx="51133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Наш профсоюз работников народного образования и науки – это коллектив единомышленников, верных, неравнодушных друзей, готовых прийти на помощь в любую минуту.</a:t>
            </a:r>
          </a:p>
        </p:txBody>
      </p:sp>
      <p:pic>
        <p:nvPicPr>
          <p:cNvPr id="14342" name="Picture 1"/>
          <p:cNvPicPr>
            <a:picLocks noChangeAspect="1" noChangeArrowheads="1"/>
          </p:cNvPicPr>
          <p:nvPr/>
        </p:nvPicPr>
        <p:blipFill>
          <a:blip r:embed="rId3"/>
          <a:srcRect l="23798" t="15407" r="38016" b="40033"/>
          <a:stretch>
            <a:fillRect/>
          </a:stretch>
        </p:blipFill>
        <p:spPr bwMode="auto">
          <a:xfrm>
            <a:off x="5478463" y="3860800"/>
            <a:ext cx="34369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dell\Desktop\maxresdefault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ru-RU" smtClean="0"/>
          </a:p>
        </p:txBody>
      </p:sp>
      <p:sp>
        <p:nvSpPr>
          <p:cNvPr id="2457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2924175"/>
            <a:ext cx="6400800" cy="1752600"/>
          </a:xfrm>
        </p:spPr>
        <p:txBody>
          <a:bodyPr/>
          <a:lstStyle/>
          <a:p>
            <a:endParaRPr lang="ru-RU" i="1" smtClean="0">
              <a:solidFill>
                <a:srgbClr val="0070C0"/>
              </a:solidFill>
            </a:endParaRPr>
          </a:p>
        </p:txBody>
      </p:sp>
      <p:pic>
        <p:nvPicPr>
          <p:cNvPr id="24580" name="Picture 4" descr="C:\Users\пользователь\Desktop\ПРОФСОЮЗ Абызово\prof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91916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331913" y="908050"/>
            <a:ext cx="705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В коллективе стало традицией проведение торжественных праздников и вечеров отдыха.</a:t>
            </a:r>
          </a:p>
        </p:txBody>
      </p:sp>
      <p:pic>
        <p:nvPicPr>
          <p:cNvPr id="24582" name="Picture 2" descr="C:\Users\dell\Desktop\профсоюз фото\IMG-20221213-WA0079.jpg"/>
          <p:cNvPicPr>
            <a:picLocks noChangeAspect="1" noChangeArrowheads="1"/>
          </p:cNvPicPr>
          <p:nvPr/>
        </p:nvPicPr>
        <p:blipFill>
          <a:blip r:embed="rId4"/>
          <a:srcRect t="17235"/>
          <a:stretch>
            <a:fillRect/>
          </a:stretch>
        </p:blipFill>
        <p:spPr bwMode="auto">
          <a:xfrm>
            <a:off x="3348038" y="2349500"/>
            <a:ext cx="2871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4427538" y="1700213"/>
            <a:ext cx="39608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театральных постановок с участие педагогического коллектива</a:t>
            </a:r>
          </a:p>
        </p:txBody>
      </p:sp>
      <p:pic>
        <p:nvPicPr>
          <p:cNvPr id="24584" name="Picture 3" descr="C:\Users\dell\Desktop\профсоюз фото\IMG-20221213-WA0092.jpg"/>
          <p:cNvPicPr>
            <a:picLocks noChangeAspect="1" noChangeArrowheads="1"/>
          </p:cNvPicPr>
          <p:nvPr/>
        </p:nvPicPr>
        <p:blipFill>
          <a:blip r:embed="rId5"/>
          <a:srcRect l="19768" t="16380"/>
          <a:stretch>
            <a:fillRect/>
          </a:stretch>
        </p:blipFill>
        <p:spPr bwMode="auto">
          <a:xfrm>
            <a:off x="6156325" y="2781300"/>
            <a:ext cx="26638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4" descr="D:\Новая папка\image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365625"/>
            <a:ext cx="298767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5288" y="6308725"/>
            <a:ext cx="77771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tabLst>
                <a:tab pos="457200" algn="l"/>
              </a:tabLst>
            </a:pPr>
            <a:r>
              <a:rPr lang="ru-RU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Ветераны педагогического труда - почетные гости на всех наших праздниках.</a:t>
            </a:r>
          </a:p>
        </p:txBody>
      </p:sp>
      <p:pic>
        <p:nvPicPr>
          <p:cNvPr id="24587" name="Picture 5" descr="C:\Users\dell\Desktop\профсоюз фото\IMG-20221213-WA0049.jpg"/>
          <p:cNvPicPr>
            <a:picLocks noChangeAspect="1" noChangeArrowheads="1"/>
          </p:cNvPicPr>
          <p:nvPr/>
        </p:nvPicPr>
        <p:blipFill>
          <a:blip r:embed="rId7"/>
          <a:srcRect t="8871" b="17937"/>
          <a:stretch>
            <a:fillRect/>
          </a:stretch>
        </p:blipFill>
        <p:spPr bwMode="auto">
          <a:xfrm>
            <a:off x="3851275" y="4652963"/>
            <a:ext cx="34575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Box 14"/>
          <p:cNvSpPr txBox="1">
            <a:spLocks noChangeArrowheads="1"/>
          </p:cNvSpPr>
          <p:nvPr/>
        </p:nvSpPr>
        <p:spPr bwMode="auto">
          <a:xfrm>
            <a:off x="1187450" y="188913"/>
            <a:ext cx="72723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Калейдоскоп дел первичной профсоюзной организации МКОУ Хлебородненской СОШ</a:t>
            </a:r>
          </a:p>
        </p:txBody>
      </p:sp>
      <p:pic>
        <p:nvPicPr>
          <p:cNvPr id="24589" name="Picture 6" descr="C:\Users\dell\Desktop\профсоюз фото\20221214_112841.jpg"/>
          <p:cNvPicPr>
            <a:picLocks noChangeAspect="1" noChangeArrowheads="1"/>
          </p:cNvPicPr>
          <p:nvPr/>
        </p:nvPicPr>
        <p:blipFill>
          <a:blip r:embed="rId8"/>
          <a:srcRect t="18484"/>
          <a:stretch>
            <a:fillRect/>
          </a:stretch>
        </p:blipFill>
        <p:spPr bwMode="auto">
          <a:xfrm>
            <a:off x="755650" y="1700213"/>
            <a:ext cx="27368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dell\Desktop\1525897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50825" y="981075"/>
            <a:ext cx="48974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 нашей школе проводятся торжественные мероприятия: 1 сентября, день Воспитателя, день Учителя, чествование юбиляров и поздравление  сотрудников и ветеранов с праздничными датами.</a:t>
            </a:r>
          </a:p>
        </p:txBody>
      </p:sp>
      <p:pic>
        <p:nvPicPr>
          <p:cNvPr id="25603" name="Picture 6" descr="https://sun9-24.userapi.com/impg/0aQWSjJz2cSQVMpNbEjHxrKX4_lV22j6KwUaxg/sbsz68g10gw.jpg?size=1224x1224&amp;quality=95&amp;sign=9e9d09de377651ad035831d77553cb2b&amp;type=album"/>
          <p:cNvPicPr>
            <a:picLocks noChangeAspect="1" noChangeArrowheads="1"/>
          </p:cNvPicPr>
          <p:nvPr/>
        </p:nvPicPr>
        <p:blipFill>
          <a:blip r:embed="rId3"/>
          <a:srcRect l="7576" t="12697" b="8514"/>
          <a:stretch>
            <a:fillRect/>
          </a:stretch>
        </p:blipFill>
        <p:spPr bwMode="auto">
          <a:xfrm>
            <a:off x="179388" y="2852738"/>
            <a:ext cx="25923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395288" y="5084763"/>
            <a:ext cx="24114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Всероссийская акция </a:t>
            </a:r>
          </a:p>
          <a:p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"Спасибо за заботу!"</a:t>
            </a: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6084888" y="5876925"/>
            <a:ext cx="1943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7030A0"/>
                </a:solidFill>
                <a:latin typeface="Calibri" pitchFamily="34" charset="0"/>
              </a:rPr>
              <a:t>День Воспитателя!</a:t>
            </a:r>
          </a:p>
        </p:txBody>
      </p:sp>
      <p:pic>
        <p:nvPicPr>
          <p:cNvPr id="25606" name="Picture 4" descr="C:\Users\пользователь\Desktop\ПРОФСОЮЗ Абызово\prof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188913"/>
            <a:ext cx="91916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Прямоугольник 9"/>
          <p:cNvSpPr>
            <a:spLocks noChangeArrowheads="1"/>
          </p:cNvSpPr>
          <p:nvPr/>
        </p:nvSpPr>
        <p:spPr bwMode="auto">
          <a:xfrm>
            <a:off x="1187450" y="188913"/>
            <a:ext cx="6697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Калейдоскоп дел первичной профсоюзной организации МКОУ Хлебородненской СОШ</a:t>
            </a:r>
          </a:p>
        </p:txBody>
      </p:sp>
      <p:pic>
        <p:nvPicPr>
          <p:cNvPr id="25608" name="Picture 2" descr="C:\Users\dell\Desktop\профсоюз фото\IMG-20221214-WA0023.jpg"/>
          <p:cNvPicPr>
            <a:picLocks noChangeAspect="1" noChangeArrowheads="1"/>
          </p:cNvPicPr>
          <p:nvPr/>
        </p:nvPicPr>
        <p:blipFill>
          <a:blip r:embed="rId5"/>
          <a:srcRect l="10057" t="3352" b="14513"/>
          <a:stretch>
            <a:fillRect/>
          </a:stretch>
        </p:blipFill>
        <p:spPr bwMode="auto">
          <a:xfrm>
            <a:off x="2987675" y="2492375"/>
            <a:ext cx="2376488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3348038" y="4581525"/>
            <a:ext cx="1728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C000"/>
                </a:solidFill>
                <a:latin typeface="Calibri" pitchFamily="34" charset="0"/>
              </a:rPr>
              <a:t>День Учителя!</a:t>
            </a:r>
          </a:p>
        </p:txBody>
      </p:sp>
      <p:pic>
        <p:nvPicPr>
          <p:cNvPr id="25610" name="Picture 3" descr="D:\МИША\1 сентября линейка 2022\фото\IMG_2906.JPG"/>
          <p:cNvPicPr>
            <a:picLocks noChangeAspect="1" noChangeArrowheads="1"/>
          </p:cNvPicPr>
          <p:nvPr/>
        </p:nvPicPr>
        <p:blipFill>
          <a:blip r:embed="rId6"/>
          <a:srcRect l="19257" b="7567"/>
          <a:stretch>
            <a:fillRect/>
          </a:stretch>
        </p:blipFill>
        <p:spPr bwMode="auto">
          <a:xfrm>
            <a:off x="5724525" y="1412875"/>
            <a:ext cx="27352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4" descr="https://sun9-20.userapi.com/impg/l35E3VbXi6NIgxyIzUKEpPt6lH7jIe7ZyCW3tw/srvaYRHScCY.jpg?size=1280x960&amp;quality=95&amp;sign=3199b937a717cb435892affba9ab6809&amp;type=album"/>
          <p:cNvPicPr>
            <a:picLocks noChangeAspect="1" noChangeArrowheads="1"/>
          </p:cNvPicPr>
          <p:nvPr/>
        </p:nvPicPr>
        <p:blipFill>
          <a:blip r:embed="rId7"/>
          <a:srcRect t="24925"/>
          <a:stretch>
            <a:fillRect/>
          </a:stretch>
        </p:blipFill>
        <p:spPr bwMode="auto">
          <a:xfrm>
            <a:off x="5580063" y="4076700"/>
            <a:ext cx="314801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Box 12"/>
          <p:cNvSpPr txBox="1">
            <a:spLocks noChangeArrowheads="1"/>
          </p:cNvSpPr>
          <p:nvPr/>
        </p:nvSpPr>
        <p:spPr bwMode="auto">
          <a:xfrm>
            <a:off x="6443663" y="3500438"/>
            <a:ext cx="12239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7030A0"/>
                </a:solidFill>
                <a:latin typeface="Calibri" pitchFamily="34" charset="0"/>
              </a:rPr>
              <a:t>1 Сентября!</a:t>
            </a:r>
          </a:p>
        </p:txBody>
      </p:sp>
      <p:pic>
        <p:nvPicPr>
          <p:cNvPr id="25613" name="Picture 4" descr="D:\МИША\1 сентября линейка 2022\фото\IMG_2994.JPG"/>
          <p:cNvPicPr>
            <a:picLocks noChangeAspect="1" noChangeArrowheads="1"/>
          </p:cNvPicPr>
          <p:nvPr/>
        </p:nvPicPr>
        <p:blipFill>
          <a:blip r:embed="rId8"/>
          <a:srcRect t="17093" r="21864" b="7213"/>
          <a:stretch>
            <a:fillRect/>
          </a:stretch>
        </p:blipFill>
        <p:spPr bwMode="auto">
          <a:xfrm>
            <a:off x="2916238" y="4941888"/>
            <a:ext cx="24526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TextBox 14"/>
          <p:cNvSpPr txBox="1">
            <a:spLocks noChangeArrowheads="1"/>
          </p:cNvSpPr>
          <p:nvPr/>
        </p:nvSpPr>
        <p:spPr bwMode="auto">
          <a:xfrm>
            <a:off x="2916238" y="6519863"/>
            <a:ext cx="2663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2060"/>
                </a:solidFill>
                <a:latin typeface="Calibri" pitchFamily="34" charset="0"/>
              </a:rPr>
              <a:t>Поздравление с Юбилеем!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dell\Desktop\maxresdefault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468313" y="981075"/>
            <a:ext cx="7488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latin typeface="Times New Roman" pitchFamily="18" charset="0"/>
                <a:cs typeface="Times New Roman" pitchFamily="18" charset="0"/>
              </a:rPr>
              <a:t>В нашей школе организованы встречи выпускников, </a:t>
            </a:r>
          </a:p>
          <a:p>
            <a:pPr algn="ctr"/>
            <a:r>
              <a:rPr lang="ru-RU" sz="2000" i="1">
                <a:latin typeface="Times New Roman" pitchFamily="18" charset="0"/>
                <a:cs typeface="Times New Roman" pitchFamily="18" charset="0"/>
              </a:rPr>
              <a:t>встречи с ветеранами и почетными гостями.</a:t>
            </a:r>
          </a:p>
        </p:txBody>
      </p:sp>
      <p:pic>
        <p:nvPicPr>
          <p:cNvPr id="26627" name="Picture 4" descr="C:\Users\пользователь\Desktop\ПРОФСОЮЗ Абызово\prof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188913"/>
            <a:ext cx="91916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9"/>
          <p:cNvSpPr>
            <a:spLocks noChangeArrowheads="1"/>
          </p:cNvSpPr>
          <p:nvPr/>
        </p:nvSpPr>
        <p:spPr bwMode="auto">
          <a:xfrm>
            <a:off x="1187450" y="188913"/>
            <a:ext cx="6697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Калейдоскоп дел первичной профсоюзной организации МКОУ Хлебородненской СОШ</a:t>
            </a:r>
          </a:p>
        </p:txBody>
      </p:sp>
      <p:pic>
        <p:nvPicPr>
          <p:cNvPr id="26629" name="Picture 2" descr="C:\Users\dell\Desktop\профсоюз фото\20221214_112937.jpg"/>
          <p:cNvPicPr>
            <a:picLocks noChangeAspect="1" noChangeArrowheads="1"/>
          </p:cNvPicPr>
          <p:nvPr/>
        </p:nvPicPr>
        <p:blipFill>
          <a:blip r:embed="rId4"/>
          <a:srcRect l="34421" t="36433" r="32790" b="37337"/>
          <a:stretch>
            <a:fillRect/>
          </a:stretch>
        </p:blipFill>
        <p:spPr bwMode="auto">
          <a:xfrm>
            <a:off x="4211638" y="1773238"/>
            <a:ext cx="27606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 descr="C:\Users\dell\Desktop\профсоюз фото\20221214_112824.jpg"/>
          <p:cNvPicPr>
            <a:picLocks noChangeAspect="1" noChangeArrowheads="1"/>
          </p:cNvPicPr>
          <p:nvPr/>
        </p:nvPicPr>
        <p:blipFill>
          <a:blip r:embed="rId5"/>
          <a:srcRect l="13989" t="29163" r="4401" b="9840"/>
          <a:stretch>
            <a:fillRect/>
          </a:stretch>
        </p:blipFill>
        <p:spPr bwMode="auto">
          <a:xfrm>
            <a:off x="323850" y="5300663"/>
            <a:ext cx="25193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 descr="C:\Users\dell\Desktop\профсоюз фото\20221214_112942.jpg"/>
          <p:cNvPicPr>
            <a:picLocks noChangeAspect="1" noChangeArrowheads="1"/>
          </p:cNvPicPr>
          <p:nvPr/>
        </p:nvPicPr>
        <p:blipFill>
          <a:blip r:embed="rId6"/>
          <a:srcRect l="32562" t="24809" r="28674" b="42113"/>
          <a:stretch>
            <a:fillRect/>
          </a:stretch>
        </p:blipFill>
        <p:spPr bwMode="auto">
          <a:xfrm>
            <a:off x="6156325" y="3546475"/>
            <a:ext cx="2516188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5" descr="C:\Users\dell\Desktop\профсоюз фото\IMG-20221213-WA00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773238"/>
            <a:ext cx="25923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6" descr="C:\Users\dell\Desktop\профсоюз фото\IMG-20221213-WA0058.jpg"/>
          <p:cNvPicPr>
            <a:picLocks noChangeAspect="1" noChangeArrowheads="1"/>
          </p:cNvPicPr>
          <p:nvPr/>
        </p:nvPicPr>
        <p:blipFill>
          <a:blip r:embed="rId8"/>
          <a:srcRect t="20338" r="3185"/>
          <a:stretch>
            <a:fillRect/>
          </a:stretch>
        </p:blipFill>
        <p:spPr bwMode="auto">
          <a:xfrm>
            <a:off x="1476375" y="3573463"/>
            <a:ext cx="30241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8"/>
          <p:cNvPicPr>
            <a:picLocks noChangeAspect="1" noChangeArrowheads="1"/>
          </p:cNvPicPr>
          <p:nvPr/>
        </p:nvPicPr>
        <p:blipFill>
          <a:blip r:embed="rId9"/>
          <a:srcRect t="38348" b="27815"/>
          <a:stretch>
            <a:fillRect/>
          </a:stretch>
        </p:blipFill>
        <p:spPr bwMode="auto">
          <a:xfrm>
            <a:off x="4787900" y="5229225"/>
            <a:ext cx="26638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dell\Desktop\1525897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-11113"/>
            <a:ext cx="9129712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785813" y="1071563"/>
            <a:ext cx="74882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latin typeface="Times New Roman" pitchFamily="18" charset="0"/>
                <a:cs typeface="Times New Roman" pitchFamily="18" charset="0"/>
              </a:rPr>
              <a:t>Члены профсоюзной организации нашей школы принимают активное участие в художественной самодеятельности Хлебородненского дома культуры.  </a:t>
            </a:r>
          </a:p>
        </p:txBody>
      </p:sp>
      <p:pic>
        <p:nvPicPr>
          <p:cNvPr id="27651" name="Picture 4" descr="C:\Users\пользователь\Desktop\ПРОФСОЮЗ Абызово\prof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91916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9"/>
          <p:cNvSpPr>
            <a:spLocks noChangeArrowheads="1"/>
          </p:cNvSpPr>
          <p:nvPr/>
        </p:nvSpPr>
        <p:spPr bwMode="auto">
          <a:xfrm>
            <a:off x="1187450" y="188913"/>
            <a:ext cx="6697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Калейдоскоп дел первичной профсоюзной организации МКОУ Хлебородненской СОШ</a:t>
            </a:r>
          </a:p>
        </p:txBody>
      </p:sp>
      <p:pic>
        <p:nvPicPr>
          <p:cNvPr id="27653" name="Picture 2" descr="C:\Users\dell\Desktop\профсоюз фото\IMG-20221213-WA0070.jpg"/>
          <p:cNvPicPr>
            <a:picLocks noChangeAspect="1" noChangeArrowheads="1"/>
          </p:cNvPicPr>
          <p:nvPr/>
        </p:nvPicPr>
        <p:blipFill>
          <a:blip r:embed="rId4"/>
          <a:srcRect l="4478" t="17917" r="4776" b="10413"/>
          <a:stretch>
            <a:fillRect/>
          </a:stretch>
        </p:blipFill>
        <p:spPr bwMode="auto">
          <a:xfrm>
            <a:off x="395288" y="2133600"/>
            <a:ext cx="41052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 descr="C:\Users\dell\Desktop\профсоюз фото\IMG-20221213-WA0069.jpg"/>
          <p:cNvPicPr>
            <a:picLocks noChangeAspect="1" noChangeArrowheads="1"/>
          </p:cNvPicPr>
          <p:nvPr/>
        </p:nvPicPr>
        <p:blipFill>
          <a:blip r:embed="rId5"/>
          <a:srcRect t="14764" b="17314"/>
          <a:stretch>
            <a:fillRect/>
          </a:stretch>
        </p:blipFill>
        <p:spPr bwMode="auto">
          <a:xfrm>
            <a:off x="4859338" y="2205038"/>
            <a:ext cx="36766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 descr="https://i.mycdn.me/i?r=AyH4iRPQ2q0otWIFepML2LxRvusQUW0gvbY_DqVVlKK7_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4292600"/>
            <a:ext cx="3487737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7" descr="https://i.mycdn.me/i?r=AyH4iRPQ2q0otWIFepML2LxRYkNvQr-1VPpj0AmDhHd0UQ"/>
          <p:cNvPicPr>
            <a:picLocks noChangeAspect="1" noChangeArrowheads="1"/>
          </p:cNvPicPr>
          <p:nvPr/>
        </p:nvPicPr>
        <p:blipFill>
          <a:blip r:embed="rId7"/>
          <a:srcRect l="7220" t="33527" b="15932"/>
          <a:stretch>
            <a:fillRect/>
          </a:stretch>
        </p:blipFill>
        <p:spPr bwMode="auto">
          <a:xfrm>
            <a:off x="611188" y="4724400"/>
            <a:ext cx="38782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dell\Desktop\maxresdefault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ru-RU" smtClean="0"/>
          </a:p>
        </p:txBody>
      </p:sp>
      <p:sp>
        <p:nvSpPr>
          <p:cNvPr id="286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2924175"/>
            <a:ext cx="6400800" cy="1752600"/>
          </a:xfrm>
        </p:spPr>
        <p:txBody>
          <a:bodyPr/>
          <a:lstStyle/>
          <a:p>
            <a:r>
              <a:rPr lang="ru-RU" i="1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8676" name="Picture 4" descr="C:\Users\пользователь\Desktop\ПРОФСОЮЗ Абызово\prof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919163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1331913" y="908050"/>
            <a:ext cx="75612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В нашей школе особое внимание уделяется патриотическому воспитанию, чтим память героев Отечества, организовано участие в акции «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Своих не бросаем». </a:t>
            </a:r>
          </a:p>
        </p:txBody>
      </p:sp>
      <p:pic>
        <p:nvPicPr>
          <p:cNvPr id="28678" name="Picture 1" descr="C:\Users\dell\Desktop\профсоюз фото\IMG-20221214-WA0000.jpg"/>
          <p:cNvPicPr>
            <a:picLocks noChangeAspect="1" noChangeArrowheads="1"/>
          </p:cNvPicPr>
          <p:nvPr/>
        </p:nvPicPr>
        <p:blipFill>
          <a:blip r:embed="rId4"/>
          <a:srcRect t="25949"/>
          <a:stretch>
            <a:fillRect/>
          </a:stretch>
        </p:blipFill>
        <p:spPr bwMode="auto">
          <a:xfrm>
            <a:off x="4787900" y="4365625"/>
            <a:ext cx="2208213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C:\Users\dell\Desktop\профсоюз фото\IMG-20221214-WA00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4724400"/>
            <a:ext cx="13684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 descr="C:\Users\dell\Desktop\профсоюз фото\IMG-20221214-WA0031.jpg"/>
          <p:cNvPicPr>
            <a:picLocks noChangeAspect="1" noChangeArrowheads="1"/>
          </p:cNvPicPr>
          <p:nvPr/>
        </p:nvPicPr>
        <p:blipFill>
          <a:blip r:embed="rId6"/>
          <a:srcRect t="16486"/>
          <a:stretch>
            <a:fillRect/>
          </a:stretch>
        </p:blipFill>
        <p:spPr bwMode="auto">
          <a:xfrm>
            <a:off x="7308850" y="2636838"/>
            <a:ext cx="16557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4" descr="C:\Users\dell\Desktop\профсоюз фото\IMG-20221214-WA0032.jpg"/>
          <p:cNvPicPr>
            <a:picLocks noChangeAspect="1" noChangeArrowheads="1"/>
          </p:cNvPicPr>
          <p:nvPr/>
        </p:nvPicPr>
        <p:blipFill>
          <a:blip r:embed="rId7"/>
          <a:srcRect l="8572" t="9650" r="12125" b="9947"/>
          <a:stretch>
            <a:fillRect/>
          </a:stretch>
        </p:blipFill>
        <p:spPr bwMode="auto">
          <a:xfrm>
            <a:off x="684213" y="4508500"/>
            <a:ext cx="2663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5" descr="C:\Users\dell\Desktop\профсоюз фото\IMG-20221214-WA0039.jpg"/>
          <p:cNvPicPr>
            <a:picLocks noChangeAspect="1" noChangeArrowheads="1"/>
          </p:cNvPicPr>
          <p:nvPr/>
        </p:nvPicPr>
        <p:blipFill>
          <a:blip r:embed="rId8"/>
          <a:srcRect l="7291" t="7294" r="14941" b="8830"/>
          <a:stretch>
            <a:fillRect/>
          </a:stretch>
        </p:blipFill>
        <p:spPr bwMode="auto">
          <a:xfrm>
            <a:off x="2339975" y="2708275"/>
            <a:ext cx="23034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2" descr="https://sun9-47.userapi.com/impg/wNNC8ySJu9uVI2S1AMB7ft3uAJV4i7YIXUmIfw/6CQM_DEKMiQ.jpg?size=604x453&amp;quality=95&amp;sign=c94c7adb0cb71b030dee4a1bacbf2fc9&amp;c_uniq_tag=AS0Qlnvb6qDXFstQQpimnpcCqOsKqBzURh36O1nTjCM&amp;type=albu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2133600"/>
            <a:ext cx="200977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3" descr="https://sun9-40.userapi.com/impg/9lZESZbcc-Sac_FOIX-Ai2VjtMM-GAHKduU5jQ/rAc9rkHN6Fs.jpg?size=1280x853&amp;quality=95&amp;sign=c64c6725c7ad6758d2db5a9a9623894c&amp;type=albu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6463" y="2133600"/>
            <a:ext cx="248443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Прямоугольник 14"/>
          <p:cNvSpPr>
            <a:spLocks noChangeArrowheads="1"/>
          </p:cNvSpPr>
          <p:nvPr/>
        </p:nvSpPr>
        <p:spPr bwMode="auto">
          <a:xfrm>
            <a:off x="1692275" y="188913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Калейдоскоп дел первичной профсоюзной организации МКОУ Хлебородненской СОШ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</a:t>
            </a:r>
            <a:endParaRPr lang="ru-RU" smtClean="0"/>
          </a:p>
        </p:txBody>
      </p:sp>
      <p:pic>
        <p:nvPicPr>
          <p:cNvPr id="29699" name="Picture 2" descr="C:\Users\dell\Desktop\1525897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297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пользователь\Desktop\ПРОФСОЮЗ Абызово\prof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188913"/>
            <a:ext cx="91916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476375" y="188913"/>
            <a:ext cx="5111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родительской общественностью</a:t>
            </a:r>
          </a:p>
        </p:txBody>
      </p:sp>
      <p:pic>
        <p:nvPicPr>
          <p:cNvPr id="29702" name="Picture 2" descr="C:\Users\dell\Desktop\20221021_114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908050"/>
            <a:ext cx="26876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 descr="C:\Users\dell\Desktop\20221124_130947.jpg"/>
          <p:cNvPicPr>
            <a:picLocks noChangeAspect="1" noChangeArrowheads="1"/>
          </p:cNvPicPr>
          <p:nvPr/>
        </p:nvPicPr>
        <p:blipFill>
          <a:blip r:embed="rId5"/>
          <a:srcRect t="25589"/>
          <a:stretch>
            <a:fillRect/>
          </a:stretch>
        </p:blipFill>
        <p:spPr bwMode="auto">
          <a:xfrm>
            <a:off x="6300788" y="4868863"/>
            <a:ext cx="23749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" descr="C:\Users\dell\Desktop\20221124_131427.jpg"/>
          <p:cNvPicPr>
            <a:picLocks noChangeAspect="1" noChangeArrowheads="1"/>
          </p:cNvPicPr>
          <p:nvPr/>
        </p:nvPicPr>
        <p:blipFill>
          <a:blip r:embed="rId6"/>
          <a:srcRect t="22180"/>
          <a:stretch>
            <a:fillRect/>
          </a:stretch>
        </p:blipFill>
        <p:spPr bwMode="auto">
          <a:xfrm>
            <a:off x="3563938" y="4868863"/>
            <a:ext cx="2303462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5" descr="C:\Users\dell\Desktop\20221124_130431.jpg"/>
          <p:cNvPicPr>
            <a:picLocks noChangeAspect="1" noChangeArrowheads="1"/>
          </p:cNvPicPr>
          <p:nvPr/>
        </p:nvPicPr>
        <p:blipFill>
          <a:blip r:embed="rId7"/>
          <a:srcRect t="25276"/>
          <a:stretch>
            <a:fillRect/>
          </a:stretch>
        </p:blipFill>
        <p:spPr bwMode="auto">
          <a:xfrm>
            <a:off x="611188" y="4868863"/>
            <a:ext cx="2376487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Box 11"/>
          <p:cNvSpPr txBox="1">
            <a:spLocks noChangeArrowheads="1"/>
          </p:cNvSpPr>
          <p:nvPr/>
        </p:nvSpPr>
        <p:spPr bwMode="auto">
          <a:xfrm>
            <a:off x="539750" y="4005263"/>
            <a:ext cx="799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инициативе председателя первичной профсоюзной организации наша школа стала офлайн-площадкой проведения «Экологического диктанта-2022»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750" y="2924175"/>
            <a:ext cx="30194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Заседание управляющего совета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8" name="Picture 2" descr="C:\Users\dell\Desktop\IMG-20221215-WA0011.jpg"/>
          <p:cNvPicPr>
            <a:picLocks noChangeAspect="1" noChangeArrowheads="1"/>
          </p:cNvPicPr>
          <p:nvPr/>
        </p:nvPicPr>
        <p:blipFill>
          <a:blip r:embed="rId8"/>
          <a:srcRect t="37300"/>
          <a:stretch>
            <a:fillRect/>
          </a:stretch>
        </p:blipFill>
        <p:spPr bwMode="auto">
          <a:xfrm>
            <a:off x="4716463" y="908050"/>
            <a:ext cx="31003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TextBox 13"/>
          <p:cNvSpPr txBox="1">
            <a:spLocks noChangeArrowheads="1"/>
          </p:cNvSpPr>
          <p:nvPr/>
        </p:nvSpPr>
        <p:spPr bwMode="auto">
          <a:xfrm>
            <a:off x="4211638" y="2852738"/>
            <a:ext cx="43926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активному участию в жизни школы, сбор предложений по улучшению качества деятельности школы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dell\Desktop\maxresdefault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8888" y="404813"/>
            <a:ext cx="532923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Коллектив </a:t>
            </a:r>
            <a: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нашей школы </a:t>
            </a:r>
            <a: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дружный. </a:t>
            </a:r>
          </a:p>
        </p:txBody>
      </p:sp>
      <p:pic>
        <p:nvPicPr>
          <p:cNvPr id="30723" name="Picture 4" descr="C:\Users\пользователь\Desktop\ПРОФСОЮЗ Абызово\prof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188913"/>
            <a:ext cx="91916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" descr="C:\Users\dell\Desktop\профсоюз фото\IMG-20221214-WA00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028700"/>
            <a:ext cx="648176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4213" y="5661025"/>
            <a:ext cx="7848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в дружном коллективе есть место новым творческим начинаниям, профессиональному росту, прогрессивным идеям. 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dell\Desktop\1525897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297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350" y="2349500"/>
            <a:ext cx="381000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Профком </a:t>
            </a:r>
            <a: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это подвиг,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Служенье во благо,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Где явлено мужество,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честность, отвага…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Профком</a:t>
            </a:r>
            <a: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– это чуткость,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Доступность, улыбки…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Профком </a:t>
            </a:r>
            <a: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исправление чьей-то ошибки.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Профком</a:t>
            </a:r>
            <a: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- справедливость,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Надежность во всем,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Согреет радушьем,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Заботой, теплом!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686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1430">
                  <a:solidFill>
                    <a:srgbClr val="99336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/>
              </a:rPr>
              <a:t>Профсоюз – твоя защита</a:t>
            </a:r>
          </a:p>
        </p:txBody>
      </p:sp>
      <p:pic>
        <p:nvPicPr>
          <p:cNvPr id="31748" name="Picture 2" descr="Вступай в профсоюз."/>
          <p:cNvPicPr>
            <a:picLocks noChangeAspect="1" noChangeArrowheads="1"/>
          </p:cNvPicPr>
          <p:nvPr/>
        </p:nvPicPr>
        <p:blipFill>
          <a:blip r:embed="rId3"/>
          <a:srcRect l="16689" t="2362" r="11551"/>
          <a:stretch>
            <a:fillRect/>
          </a:stretch>
        </p:blipFill>
        <p:spPr bwMode="auto">
          <a:xfrm>
            <a:off x="5508625" y="3068638"/>
            <a:ext cx="3295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dell\Desktop\maxresdefault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924300" y="2133600"/>
            <a:ext cx="5040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7" name="Picture 5" descr="https://xlebschool.obrvrn.ru/upload/medialibrary/0aa/oatrox28yimkoj3gtp7il91w0nd0sguk/%D0%A8%D0%BA%D0%BE%D0%BB%D0%B0%20%D1%81%20%D1%81%D0%B0%D0%B4%D0%BE%D0%BC.jpeg"/>
          <p:cNvPicPr>
            <a:picLocks noChangeAspect="1" noChangeArrowheads="1"/>
          </p:cNvPicPr>
          <p:nvPr/>
        </p:nvPicPr>
        <p:blipFill>
          <a:blip r:embed="rId3" cstate="print"/>
          <a:srcRect b="20747"/>
          <a:stretch>
            <a:fillRect/>
          </a:stretch>
        </p:blipFill>
        <p:spPr bwMode="auto">
          <a:xfrm>
            <a:off x="179512" y="3140968"/>
            <a:ext cx="44823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0125" y="142875"/>
            <a:ext cx="70866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 первичной профсоюзной организации</a:t>
            </a: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971550" y="1125538"/>
            <a:ext cx="79216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>
              <a:tabLst>
                <a:tab pos="457200" algn="l"/>
              </a:tabLst>
            </a:pPr>
            <a:r>
              <a:rPr lang="ru-RU" sz="2200" b="1" i="1">
                <a:latin typeface="Times New Roman" pitchFamily="18" charset="0"/>
                <a:cs typeface="Times New Roman" pitchFamily="18" charset="0"/>
              </a:rPr>
              <a:t>Численный состав профсоюзной организации:</a:t>
            </a:r>
            <a:endParaRPr lang="ru-RU" sz="2200" i="1"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>
              <a:tabLst>
                <a:tab pos="457200" algn="l"/>
              </a:tabLst>
            </a:pPr>
            <a:r>
              <a:rPr lang="ru-RU" sz="2200" i="1">
                <a:latin typeface="Times New Roman" pitchFamily="18" charset="0"/>
                <a:cs typeface="Times New Roman" pitchFamily="18" charset="0"/>
              </a:rPr>
              <a:t>- всего работающих в организации - 20</a:t>
            </a:r>
            <a:r>
              <a:rPr lang="ru-RU" sz="2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>
                <a:latin typeface="Times New Roman" pitchFamily="18" charset="0"/>
                <a:cs typeface="Times New Roman" pitchFamily="18" charset="0"/>
              </a:rPr>
              <a:t>человек, </a:t>
            </a:r>
          </a:p>
          <a:p>
            <a:pPr indent="450850" algn="ctr" eaLnBrk="0" hangingPunct="0">
              <a:tabLst>
                <a:tab pos="457200" algn="l"/>
              </a:tabLst>
            </a:pPr>
            <a:r>
              <a:rPr lang="ru-RU" sz="2200" i="1">
                <a:latin typeface="Times New Roman" pitchFamily="18" charset="0"/>
                <a:cs typeface="Times New Roman" pitchFamily="18" charset="0"/>
              </a:rPr>
              <a:t>из них членов профсоюзной организации - 1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i="1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indent="450850" algn="just" eaLnBrk="0" hangingPunct="0">
              <a:tabLst>
                <a:tab pos="457200" algn="l"/>
              </a:tabLst>
            </a:pPr>
            <a:endParaRPr lang="en-US" sz="2200" i="1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457200" algn="l"/>
              </a:tabLst>
            </a:pPr>
            <a:endParaRPr lang="ru-RU" sz="2200" i="1">
              <a:latin typeface="Times New Roman" pitchFamily="18" charset="0"/>
              <a:cs typeface="Times New Roman" pitchFamily="18" charset="0"/>
            </a:endParaRPr>
          </a:p>
          <a:p>
            <a:pPr indent="450850" algn="r" eaLnBrk="0" hangingPunct="0">
              <a:tabLst>
                <a:tab pos="457200" algn="l"/>
              </a:tabLst>
            </a:pPr>
            <a:r>
              <a:rPr lang="ru-RU" sz="2200" i="1">
                <a:latin typeface="Times New Roman" pitchFamily="18" charset="0"/>
                <a:cs typeface="Times New Roman" pitchFamily="18" charset="0"/>
              </a:rPr>
              <a:t>Сайт МКОУ Хлебородненской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>
                <a:latin typeface="Times New Roman" pitchFamily="18" charset="0"/>
                <a:cs typeface="Times New Roman" pitchFamily="18" charset="0"/>
              </a:rPr>
              <a:t>СОШ: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u="sng">
                <a:latin typeface="Times New Roman" pitchFamily="18" charset="0"/>
                <a:cs typeface="Times New Roman" pitchFamily="18" charset="0"/>
                <a:hlinkClick r:id="rId4"/>
              </a:rPr>
              <a:t>https://xlebschool.obrvrn.ru</a:t>
            </a:r>
            <a:endParaRPr lang="ru-RU" sz="2200" i="1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457200" algn="l"/>
              </a:tabLst>
            </a:pPr>
            <a:endParaRPr lang="ru-RU" sz="2200" i="1">
              <a:latin typeface="Times New Roman" pitchFamily="18" charset="0"/>
              <a:cs typeface="Times New Roman" pitchFamily="18" charset="0"/>
            </a:endParaRPr>
          </a:p>
          <a:p>
            <a:pPr indent="450850" algn="r" eaLnBrk="0" hangingPunct="0">
              <a:tabLst>
                <a:tab pos="457200" algn="l"/>
              </a:tabLst>
            </a:pPr>
            <a:r>
              <a:rPr lang="ru-RU" sz="2200" i="1">
                <a:latin typeface="Times New Roman" pitchFamily="18" charset="0"/>
                <a:cs typeface="Times New Roman" pitchFamily="18" charset="0"/>
              </a:rPr>
              <a:t>Электронный адрес школы: </a:t>
            </a:r>
            <a:endParaRPr lang="en-US" sz="2200" i="1">
              <a:latin typeface="Times New Roman" pitchFamily="18" charset="0"/>
              <a:cs typeface="Times New Roman" pitchFamily="18" charset="0"/>
            </a:endParaRPr>
          </a:p>
          <a:p>
            <a:pPr indent="450850" algn="r" eaLnBrk="0" hangingPunct="0">
              <a:tabLst>
                <a:tab pos="457200" algn="l"/>
              </a:tabLst>
            </a:pPr>
            <a:r>
              <a:rPr lang="en-US" sz="2200" i="1">
                <a:latin typeface="Times New Roman" pitchFamily="18" charset="0"/>
                <a:cs typeface="Times New Roman" pitchFamily="18" charset="0"/>
                <a:hlinkClick r:id="rId5"/>
              </a:rPr>
              <a:t>xlebschool</a:t>
            </a:r>
            <a:r>
              <a:rPr lang="ru-RU" sz="2200" i="1">
                <a:latin typeface="Times New Roman" pitchFamily="18" charset="0"/>
                <a:cs typeface="Times New Roman" pitchFamily="18" charset="0"/>
                <a:hlinkClick r:id="rId5"/>
              </a:rPr>
              <a:t>@</a:t>
            </a:r>
            <a:r>
              <a:rPr lang="en-US" sz="2200" i="1">
                <a:latin typeface="Times New Roman" pitchFamily="18" charset="0"/>
                <a:cs typeface="Times New Roman" pitchFamily="18" charset="0"/>
                <a:hlinkClick r:id="rId5"/>
              </a:rPr>
              <a:t>yandex</a:t>
            </a:r>
            <a:r>
              <a:rPr lang="ru-RU" sz="2200" i="1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2200" i="1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endParaRPr lang="ru-RU" sz="2200" i="1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457200" algn="l"/>
              </a:tabLst>
            </a:pPr>
            <a:endParaRPr lang="en-US" sz="2200" i="1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457200" algn="l"/>
              </a:tabLst>
            </a:pPr>
            <a:endParaRPr lang="en-US" sz="2200" i="1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457200" algn="l"/>
              </a:tabLst>
            </a:pPr>
            <a:endParaRPr lang="ru-RU" sz="2200" i="1">
              <a:latin typeface="Times New Roman" pitchFamily="18" charset="0"/>
              <a:cs typeface="Times New Roman" pitchFamily="18" charset="0"/>
            </a:endParaRPr>
          </a:p>
          <a:p>
            <a:pPr indent="450850" algn="r" eaLnBrk="0" hangingPunct="0">
              <a:tabLst>
                <a:tab pos="457200" algn="l"/>
              </a:tabLst>
            </a:pPr>
            <a:r>
              <a:rPr lang="ru-RU" sz="2200" i="1">
                <a:latin typeface="Times New Roman" pitchFamily="18" charset="0"/>
                <a:cs typeface="Times New Roman" pitchFamily="18" charset="0"/>
              </a:rPr>
              <a:t>Адрес школы: </a:t>
            </a:r>
          </a:p>
          <a:p>
            <a:pPr indent="450850" algn="r" eaLnBrk="0" hangingPunct="0">
              <a:tabLst>
                <a:tab pos="457200" algn="l"/>
              </a:tabLst>
            </a:pPr>
            <a:r>
              <a:rPr lang="en-US" sz="2200" i="1">
                <a:latin typeface="Times New Roman" pitchFamily="18" charset="0"/>
                <a:cs typeface="Times New Roman" pitchFamily="18" charset="0"/>
              </a:rPr>
              <a:t>396246</a:t>
            </a:r>
            <a:r>
              <a:rPr lang="ru-RU" sz="2200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>
                <a:latin typeface="Times New Roman" pitchFamily="18" charset="0"/>
                <a:cs typeface="Times New Roman" pitchFamily="18" charset="0"/>
              </a:rPr>
              <a:t>Воронежская область, Аннинский район, </a:t>
            </a:r>
          </a:p>
          <a:p>
            <a:pPr indent="450850" algn="r" eaLnBrk="0" hangingPunct="0">
              <a:tabLst>
                <a:tab pos="457200" algn="l"/>
              </a:tabLst>
            </a:pPr>
            <a:r>
              <a:rPr lang="ru-RU" sz="2200" i="1">
                <a:latin typeface="Times New Roman" pitchFamily="18" charset="0"/>
                <a:cs typeface="Times New Roman" pitchFamily="18" charset="0"/>
              </a:rPr>
              <a:t>село Хлебородное, улица Школьная, дом 5 </a:t>
            </a:r>
          </a:p>
        </p:txBody>
      </p:sp>
      <p:pic>
        <p:nvPicPr>
          <p:cNvPr id="15366" name="Picture 4" descr="C:\Users\пользователь\Desktop\ПРОФСОЮЗ Абызово\prof_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88913"/>
            <a:ext cx="91916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dell\Desktop\1525897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297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395288" y="2420938"/>
            <a:ext cx="828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i="1">
                <a:latin typeface="Times New Roman" pitchFamily="18" charset="0"/>
                <a:cs typeface="Times New Roman" pitchFamily="18" charset="0"/>
              </a:rPr>
              <a:t>Профсоюз сегодня – это единственная организация, которая защищает социально - экономические права работников, добивается выполнения социальных гарантий, улучшает микроклимат в коллективе.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650" y="260350"/>
            <a:ext cx="68580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профсоюзной организации:</a:t>
            </a: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250825" y="908050"/>
            <a:ext cx="8001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1600" b="1" i="1">
                <a:latin typeface="Calibri" pitchFamily="34" charset="0"/>
                <a:cs typeface="Times New Roman" pitchFamily="18" charset="0"/>
              </a:rPr>
              <a:t>объединение усилий и координация действий членов профсоюза для достижения общих целей профсоюза;</a:t>
            </a:r>
            <a:endParaRPr lang="ru-RU" sz="1600" i="1">
              <a:latin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v"/>
            </a:pPr>
            <a:r>
              <a:rPr lang="ru-RU" sz="1600" b="1" i="1">
                <a:latin typeface="Calibri" pitchFamily="34" charset="0"/>
                <a:cs typeface="Times New Roman" pitchFamily="18" charset="0"/>
              </a:rPr>
              <a:t>защита профессиональных, трудовых, социально-экономических прав и интересов членов профсоюза;</a:t>
            </a:r>
            <a:endParaRPr lang="ru-RU" sz="1600" i="1">
              <a:latin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v"/>
            </a:pPr>
            <a:r>
              <a:rPr lang="ru-RU" sz="1600" b="1" i="1">
                <a:latin typeface="Calibri" pitchFamily="34" charset="0"/>
                <a:cs typeface="Times New Roman" pitchFamily="18" charset="0"/>
              </a:rPr>
              <a:t>обеспечение членов профсоюза правовой и социальной защитой.</a:t>
            </a:r>
            <a:endParaRPr lang="ru-RU" sz="1600" i="1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6389" name="Picture 9" descr="C:\Users\dell\Desktop\профсоюз фото\IMG-20221213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644900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11"/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388" y="3644900"/>
            <a:ext cx="5256212" cy="2446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Знайте, что профсоюз:</a:t>
            </a:r>
            <a:r>
              <a:rPr lang="ru-RU" sz="17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7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ротягивает руку помощи!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7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ешает социальные проблемы!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7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тстаивает права и интересы человека труда!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7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ормирует основные требования к работодателю!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одействует росту заработной платы!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7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существляет представительство интересов в суде!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7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ридически поддерживает и защищает!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7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нает, что делать!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dell\Desktop\maxresdefault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C:\Users\пользователь\Desktop\ПРОФСОЮЗ Абызово\prof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28600"/>
            <a:ext cx="919163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68313" y="1268413"/>
            <a:ext cx="77724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Garamond" pitchFamily="18" charset="0"/>
                <a:cs typeface="Times New Roman" pitchFamily="18" charset="0"/>
              </a:rPr>
              <a:t>Борьба за социальные права и гарантии трудящихся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Garamond" pitchFamily="18" charset="0"/>
                <a:cs typeface="Times New Roman" pitchFamily="18" charset="0"/>
              </a:rPr>
              <a:t>Социальное партнёрство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Garamond" pitchFamily="18" charset="0"/>
                <a:cs typeface="Times New Roman" pitchFamily="18" charset="0"/>
              </a:rPr>
              <a:t>Организационная и информационная деятельность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Garamond" pitchFamily="18" charset="0"/>
                <a:cs typeface="Times New Roman" pitchFamily="18" charset="0"/>
              </a:rPr>
              <a:t>Заключение коллективных договоров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Garamond" pitchFamily="18" charset="0"/>
                <a:cs typeface="Times New Roman" pitchFamily="18" charset="0"/>
              </a:rPr>
              <a:t>Солидарные действия за социальные гарантии членов профсоюза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Garamond" pitchFamily="18" charset="0"/>
                <a:cs typeface="Times New Roman" pitchFamily="18" charset="0"/>
              </a:rPr>
              <a:t>Охрана труда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Garamond" pitchFamily="18" charset="0"/>
                <a:cs typeface="Times New Roman" pitchFamily="18" charset="0"/>
              </a:rPr>
              <a:t>Работа с молодыми педагогами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Garamond" pitchFamily="18" charset="0"/>
                <a:cs typeface="Times New Roman" pitchFamily="18" charset="0"/>
              </a:rPr>
              <a:t>Помощь ветеранам педагогического труда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Garamond" pitchFamily="18" charset="0"/>
                <a:cs typeface="Times New Roman" pitchFamily="18" charset="0"/>
              </a:rPr>
              <a:t>Профилактика здоровья сотрудников и их детей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Garamond" pitchFamily="18" charset="0"/>
                <a:cs typeface="Times New Roman" pitchFamily="18" charset="0"/>
              </a:rPr>
              <a:t>Культурно-спортивная работа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23850" y="26035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Основа нашей деятельности</a:t>
            </a:r>
            <a:b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направления работы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188" y="5876925"/>
            <a:ext cx="7848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/>
            <a:r>
              <a:rPr lang="ru-RU" sz="2000" i="1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благоприятных условий </a:t>
            </a:r>
            <a:r>
              <a:rPr lang="ru-RU" sz="2000" i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труда - одно </a:t>
            </a:r>
            <a:r>
              <a:rPr lang="ru-RU" sz="2000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 приоритетных </a:t>
            </a:r>
            <a:r>
              <a:rPr lang="ru-RU" sz="20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направлений работы.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dell\Desktop\152589763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0"/>
            <a:ext cx="9129712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2988" y="333375"/>
            <a:ext cx="7470775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Законодательная и нормативно-правовая база профсоюза</a:t>
            </a:r>
            <a:endParaRPr lang="ru-RU" sz="2200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692150"/>
            <a:ext cx="882015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buFontTx/>
              <a:buChar char="•"/>
              <a:tabLst>
                <a:tab pos="457200" algn="l"/>
              </a:tabLst>
            </a:pP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 Федеральный закон от 12 января 1996 года №10-ФЗ «О профессиональных союзах, их правах и гарантиях деятельности» (с изменениями и дополнениями).</a:t>
            </a:r>
          </a:p>
          <a:p>
            <a:pPr algn="just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Трудовой кодекс Российской Федерации от 30 декабря 2001 года №197-ФЗ.</a:t>
            </a:r>
          </a:p>
          <a:p>
            <a:pPr algn="just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 Гражданский кодекс Российской Федерации от 30 ноября 1994 года №51-ФЗ.</a:t>
            </a:r>
          </a:p>
          <a:p>
            <a:pPr algn="just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Устав профсоюза работников народного образования и науки Российской Федерации. Москва, 2020 год.</a:t>
            </a:r>
          </a:p>
          <a:p>
            <a:pPr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Резолюции Х съезда Федерации независимых профсоюзов России. Москва, май 2019 года.</a:t>
            </a:r>
          </a:p>
          <a:p>
            <a:pPr algn="just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Положение о первичной профсоюзной организации МКОУ Хлебородненской СОШ.</a:t>
            </a:r>
            <a:endParaRPr lang="ru-RU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Коллективный трудовой договор между администрацией и работниками  муниципального казенного общеобразовательного учреждения Хлебородненской СОШ (Протокол №2 общего собрания трудового коллектива от 18.01.2020г.) В коллективном договоре установлены правила внутреннего трудового распорядка, в которых заложены этические аспекты рабочего поведения. </a:t>
            </a:r>
          </a:p>
          <a:p>
            <a:pPr algn="just" eaLnBrk="0" hangingPunct="0">
              <a:tabLst>
                <a:tab pos="457200" algn="l"/>
              </a:tabLst>
            </a:pPr>
            <a:endParaRPr lang="ru-RU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457200" algn="l"/>
              </a:tabLst>
            </a:pP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2000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с администрацией профсоюзный комитет не оставляет без внимания любые памятные события в жизни коллег: юбилей, свадьба, рождение ребенка, присвоение почетного звания.</a:t>
            </a:r>
          </a:p>
          <a:p>
            <a:pPr>
              <a:tabLst>
                <a:tab pos="457200" algn="l"/>
              </a:tabLst>
            </a:pPr>
            <a:endParaRPr lang="ru-RU" i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8436" name="Picture 4" descr="C:\Users\пользователь\Desktop\ПРОФСОЮЗ Абызово\prof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8477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dell\Desktop\maxresdefault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"/>
          <p:cNvSpPr>
            <a:spLocks noChangeArrowheads="1"/>
          </p:cNvSpPr>
          <p:nvPr/>
        </p:nvSpPr>
        <p:spPr bwMode="invGray">
          <a:xfrm flipH="1">
            <a:off x="1116013" y="0"/>
            <a:ext cx="7858125" cy="6858000"/>
          </a:xfrm>
          <a:prstGeom prst="rightArrow">
            <a:avLst>
              <a:gd name="adj1" fmla="val 89037"/>
              <a:gd name="adj2" fmla="val 29811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-5400000">
            <a:off x="-1351756" y="2440781"/>
            <a:ext cx="4214812" cy="2016126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i="1">
                <a:solidFill>
                  <a:srgbClr val="FFC000"/>
                </a:solidFill>
                <a:latin typeface="Calibri" pitchFamily="34" charset="0"/>
              </a:rPr>
              <a:t>ПРИНЦИПЫ РАБОТЫ</a:t>
            </a:r>
            <a:endParaRPr lang="en-US" sz="4000" b="1" i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3059113" y="549275"/>
            <a:ext cx="5753100" cy="738188"/>
          </a:xfrm>
          <a:prstGeom prst="roundRect">
            <a:avLst>
              <a:gd name="adj" fmla="val 9106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</a:rPr>
              <a:t>ГЛАСНОСТЬ и ОТКРЫТОСТЬ</a:t>
            </a:r>
            <a:endParaRPr lang="en-US" sz="2000" b="1" i="1" dirty="0">
              <a:latin typeface="+mn-lt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blackWhite">
          <a:xfrm>
            <a:off x="3059113" y="1484313"/>
            <a:ext cx="5753100" cy="633412"/>
          </a:xfrm>
          <a:prstGeom prst="roundRect">
            <a:avLst>
              <a:gd name="adj" fmla="val 910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</a:rPr>
              <a:t>ОБЪЕКТИВНОСТЬ и  ПОЛНОТА</a:t>
            </a:r>
            <a:endParaRPr lang="en-US" sz="2000" b="1" i="1" dirty="0">
              <a:latin typeface="+mn-lt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3059113" y="2276475"/>
            <a:ext cx="5715000" cy="928688"/>
          </a:xfrm>
          <a:prstGeom prst="roundRect">
            <a:avLst>
              <a:gd name="adj" fmla="val 9106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 i="1">
                <a:latin typeface="Calibri" pitchFamily="34" charset="0"/>
              </a:rPr>
              <a:t>ДОСТУПНОСТЬ, АКТУАЛЬНОСТЬ </a:t>
            </a:r>
          </a:p>
          <a:p>
            <a:pPr algn="ctr" eaLnBrk="0" hangingPunct="0"/>
            <a:r>
              <a:rPr lang="ru-RU" sz="2000" b="1" i="1">
                <a:latin typeface="Calibri" pitchFamily="34" charset="0"/>
              </a:rPr>
              <a:t>и ОПЕРАТИВНОСТЬ</a:t>
            </a:r>
            <a:endParaRPr lang="en-US" sz="2000" b="1" i="1">
              <a:latin typeface="Calibri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3059113" y="5661025"/>
            <a:ext cx="5715000" cy="642938"/>
          </a:xfrm>
          <a:prstGeom prst="roundRect">
            <a:avLst>
              <a:gd name="adj" fmla="val 9106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 i="1">
                <a:latin typeface="Calibri" pitchFamily="34" charset="0"/>
              </a:rPr>
              <a:t>УЗКАЯ НАПРАВЛЕННОСТЬ</a:t>
            </a:r>
            <a:endParaRPr lang="en-US" sz="2000" b="1" i="1">
              <a:latin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blackWhite">
          <a:xfrm>
            <a:off x="3059113" y="4076700"/>
            <a:ext cx="5715000" cy="633413"/>
          </a:xfrm>
          <a:prstGeom prst="roundRect">
            <a:avLst>
              <a:gd name="adj" fmla="val 9106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</a:rPr>
              <a:t>ЛАКОНИЧНОСТЬ и РАЗНООБРАЗИЕ</a:t>
            </a:r>
            <a:endParaRPr lang="en-US" sz="2000" b="1" i="1" dirty="0">
              <a:latin typeface="+mn-lt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3059113" y="4868863"/>
            <a:ext cx="5715000" cy="642937"/>
          </a:xfrm>
          <a:prstGeom prst="roundRect">
            <a:avLst>
              <a:gd name="adj" fmla="val 910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</a:rPr>
              <a:t>РИТМИЧНОСТЬ и РЕГУЛЯРНОСТЬ</a:t>
            </a:r>
            <a:endParaRPr lang="en-US" sz="2000" b="1" i="1" dirty="0">
              <a:latin typeface="+mn-lt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White">
          <a:xfrm>
            <a:off x="3059113" y="3357563"/>
            <a:ext cx="5715000" cy="571500"/>
          </a:xfrm>
          <a:prstGeom prst="roundRect">
            <a:avLst>
              <a:gd name="adj" fmla="val 9106"/>
            </a:avLst>
          </a:prstGeom>
          <a:solidFill>
            <a:srgbClr val="FFCC6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 i="1">
                <a:latin typeface="Calibri" pitchFamily="34" charset="0"/>
              </a:rPr>
              <a:t>ЧЁТКОСТЬ и СТРУКТУРИРОВАННОСТЬ</a:t>
            </a:r>
            <a:endParaRPr lang="en-US" sz="2000" b="1" i="1">
              <a:latin typeface="Calibri" pitchFamily="34" charset="0"/>
            </a:endParaRPr>
          </a:p>
        </p:txBody>
      </p:sp>
      <p:pic>
        <p:nvPicPr>
          <p:cNvPr id="20491" name="Picture 4" descr="C:\Users\пользователь\Desktop\ПРОФСОЮЗ Абызово\prof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91916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dell\Desktop\1525897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-11113"/>
            <a:ext cx="9129712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24075" y="333375"/>
            <a:ext cx="37195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Наш профсоюзный лидер 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C:\Users\dell\Desktop\фото печать биглион\IMG_9633.JPG"/>
          <p:cNvPicPr>
            <a:picLocks noChangeAspect="1" noChangeArrowheads="1"/>
          </p:cNvPicPr>
          <p:nvPr/>
        </p:nvPicPr>
        <p:blipFill>
          <a:blip r:embed="rId3"/>
          <a:srcRect l="27164" t="19289" r="28737"/>
          <a:stretch>
            <a:fillRect/>
          </a:stretch>
        </p:blipFill>
        <p:spPr bwMode="auto">
          <a:xfrm>
            <a:off x="971550" y="1196975"/>
            <a:ext cx="252095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4500563" y="1196975"/>
            <a:ext cx="395922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7030A0"/>
                </a:solidFill>
                <a:latin typeface="Times New Roman" pitchFamily="18" charset="0"/>
              </a:rPr>
              <a:t>Бакотина Галина Валерьевна</a:t>
            </a:r>
          </a:p>
          <a:p>
            <a:pPr algn="just"/>
            <a:r>
              <a:rPr lang="ru-RU" b="1" i="1">
                <a:latin typeface="Times New Roman" pitchFamily="18" charset="0"/>
              </a:rPr>
              <a:t>- председатель первичной профсоюзной организации МКОУ Хлебородненской СОШ. С 2017 года работает в Хлебородненской школе и с тех пор является членом профсоюза. Работает учителем технологии, музыки. С 17 февраля 2022 года является председателем первичной профсоюзной организации школы. Администрация школы считается с мнением профсоюзного лидера. Именно поддержка коллектива и умение найти компромисс с работодателем позволяют председателю первичной профорганизации успешно решать все проблемы. </a:t>
            </a:r>
          </a:p>
        </p:txBody>
      </p:sp>
      <p:pic>
        <p:nvPicPr>
          <p:cNvPr id="21509" name="Picture 3" descr="C:\Users\dell\Desktop\профсоюз фото\IMG-20221214-WA0028.jpg"/>
          <p:cNvPicPr>
            <a:picLocks noChangeAspect="1" noChangeArrowheads="1"/>
          </p:cNvPicPr>
          <p:nvPr/>
        </p:nvPicPr>
        <p:blipFill>
          <a:blip r:embed="rId4"/>
          <a:srcRect t="25400" b="22403"/>
          <a:stretch>
            <a:fillRect/>
          </a:stretch>
        </p:blipFill>
        <p:spPr bwMode="auto">
          <a:xfrm>
            <a:off x="179388" y="4365625"/>
            <a:ext cx="4205287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Users\пользователь\Desktop\ПРОФСОЮЗ Абызово\prof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188913"/>
            <a:ext cx="91916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dell\Desktop\maxresdefault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48038" y="260350"/>
            <a:ext cx="37988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Наш социальный партнер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188" y="3573463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Директор нашей школы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Бакотин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Роман Владимирович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2532" name="Picture 4" descr="C:\Users\пользователь\Desktop\ПРОФСОЮЗ Абызово\prof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28600"/>
            <a:ext cx="919163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427538" y="1052513"/>
            <a:ext cx="26797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Школа - наш дом,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котором уютно всем.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851275" y="2060575"/>
            <a:ext cx="40068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 это директор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мудрый и строгий,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Который ведет нас по верной дороге,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Храня от различных невзгод и проблем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Дом, в котором уютно нам всем. 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11188" y="4365625"/>
            <a:ext cx="76962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Роман Владимирович работает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директором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школы.</a:t>
            </a:r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Он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требовательный, справедливый администратор. </a:t>
            </a:r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Роман Владимирович всегда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 пониманием относится к проблемам коллег, помогает в трудной ситуации, умеет словом и делом поддержать каждого. </a:t>
            </a:r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Роман Владимирович пользуется 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заслуженным уважением в коллективе учителей, учащихся и их родителей. </a:t>
            </a:r>
          </a:p>
        </p:txBody>
      </p:sp>
      <p:pic>
        <p:nvPicPr>
          <p:cNvPr id="22536" name="Picture 2" descr="Бакотин Роман Владимиров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836613"/>
            <a:ext cx="27352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dell\Desktop\1525897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C:\Users\пользователь\Desktop\ПРОФСОЮЗ Абызово\prof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919163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403350" y="908050"/>
            <a:ext cx="72009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>
                <a:latin typeface="Times New Roman" pitchFamily="18" charset="0"/>
                <a:cs typeface="Times New Roman" pitchFamily="18" charset="0"/>
              </a:rPr>
              <a:t>Важным направлением в деятельности профкома является культурно-массовая и оздоровительная работа, так как хороший отдых способствует работоспособности и поднятию жизненного тонуса.</a:t>
            </a:r>
          </a:p>
        </p:txBody>
      </p:sp>
      <p:pic>
        <p:nvPicPr>
          <p:cNvPr id="23556" name="Picture 3" descr="C:\Users\dell\Desktop\профсоюз фото\IMG-20221213-WA0008.jpg"/>
          <p:cNvPicPr>
            <a:picLocks noChangeAspect="1" noChangeArrowheads="1"/>
          </p:cNvPicPr>
          <p:nvPr/>
        </p:nvPicPr>
        <p:blipFill>
          <a:blip r:embed="rId4"/>
          <a:srcRect l="6384" t="5495" r="21269"/>
          <a:stretch>
            <a:fillRect/>
          </a:stretch>
        </p:blipFill>
        <p:spPr bwMode="auto">
          <a:xfrm>
            <a:off x="5364163" y="2420938"/>
            <a:ext cx="2403475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:\Users\dell\Desktop\профсоюз фото\IMG-20221213-WA0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4508500"/>
            <a:ext cx="158115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C:\Users\dell\Desktop\профсоюз фото\IMG-20221214-WA0003.jpg"/>
          <p:cNvPicPr>
            <a:picLocks noChangeAspect="1" noChangeArrowheads="1"/>
          </p:cNvPicPr>
          <p:nvPr/>
        </p:nvPicPr>
        <p:blipFill>
          <a:blip r:embed="rId6"/>
          <a:srcRect t="37505"/>
          <a:stretch>
            <a:fillRect/>
          </a:stretch>
        </p:blipFill>
        <p:spPr bwMode="auto">
          <a:xfrm>
            <a:off x="4356100" y="4868863"/>
            <a:ext cx="27654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C:\Users\dell\Desktop\профсоюз фото\IMG-20221214-WA0016.jpg"/>
          <p:cNvPicPr>
            <a:picLocks noChangeAspect="1" noChangeArrowheads="1"/>
          </p:cNvPicPr>
          <p:nvPr/>
        </p:nvPicPr>
        <p:blipFill>
          <a:blip r:embed="rId7"/>
          <a:srcRect t="33266" b="12772"/>
          <a:stretch>
            <a:fillRect/>
          </a:stretch>
        </p:blipFill>
        <p:spPr bwMode="auto">
          <a:xfrm>
            <a:off x="1116013" y="2565400"/>
            <a:ext cx="32019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Прямоугольник 9"/>
          <p:cNvSpPr>
            <a:spLocks noChangeArrowheads="1"/>
          </p:cNvSpPr>
          <p:nvPr/>
        </p:nvSpPr>
        <p:spPr bwMode="auto">
          <a:xfrm>
            <a:off x="1331913" y="188913"/>
            <a:ext cx="6985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Калейдоскоп дел первичной профсоюзной организации МКОУ Хлебородненской СОШ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789</Words>
  <Application>Microsoft Office PowerPoint</Application>
  <PresentationFormat>Экран (4:3)</PresentationFormat>
  <Paragraphs>132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Arial</vt:lpstr>
      <vt:lpstr>Times New Roman</vt:lpstr>
      <vt:lpstr>Wingdings</vt:lpstr>
      <vt:lpstr>Garamond</vt:lpstr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  <vt:lpstr>Слайд 11</vt:lpstr>
      <vt:lpstr>Слайд 12</vt:lpstr>
      <vt:lpstr>Слайд 13</vt:lpstr>
      <vt:lpstr> </vt:lpstr>
      <vt:lpstr>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dell</dc:creator>
  <cp:lastModifiedBy>User</cp:lastModifiedBy>
  <cp:revision>74</cp:revision>
  <dcterms:created xsi:type="dcterms:W3CDTF">2022-12-13T17:47:30Z</dcterms:created>
  <dcterms:modified xsi:type="dcterms:W3CDTF">2023-01-27T08:53:15Z</dcterms:modified>
</cp:coreProperties>
</file>