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1" r:id="rId5"/>
    <p:sldId id="270" r:id="rId6"/>
    <p:sldId id="266" r:id="rId7"/>
    <p:sldId id="256" r:id="rId8"/>
    <p:sldId id="274" r:id="rId9"/>
    <p:sldId id="257" r:id="rId10"/>
    <p:sldId id="260" r:id="rId11"/>
    <p:sldId id="272" r:id="rId12"/>
    <p:sldId id="259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420" autoAdjust="0"/>
    <p:restoredTop sz="94701" autoAdjust="0"/>
  </p:normalViewPr>
  <p:slideViewPr>
    <p:cSldViewPr snapToGrid="0" showGuides="1">
      <p:cViewPr>
        <p:scale>
          <a:sx n="70" d="100"/>
          <a:sy n="70" d="100"/>
        </p:scale>
        <p:origin x="-20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 custT="1"/>
      <dgm:spPr/>
      <dgm:t>
        <a:bodyPr rtlCol="0"/>
        <a:lstStyle/>
        <a:p>
          <a:pPr rtl="0"/>
          <a:r>
            <a:rPr lang="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Краеведы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 custT="1"/>
      <dgm:spPr/>
      <dgm:t>
        <a:bodyPr rtlCol="0"/>
        <a:lstStyle/>
        <a:p>
          <a:pPr rtl="0"/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</a:t>
          </a:r>
          <a:r>
            <a:rPr lang="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ополнение фондов музея</a:t>
          </a:r>
          <a:endParaRPr lang="en-US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F9D46839-CD06-4669-AAE4-4D1E9AFEDA78}">
      <dgm:prSet phldrT="[Text]" custT="1"/>
      <dgm:spPr/>
      <dgm:t>
        <a:bodyPr rtlCol="0"/>
        <a:lstStyle/>
        <a:p>
          <a:pPr rtl="0"/>
          <a:r>
            <a:rPr lang="ru-RU" sz="1600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Сохранение,    изучение и использование музейных предметов</a:t>
          </a:r>
          <a:endParaRPr lang="en-US" sz="1600" dirty="0"/>
        </a:p>
      </dgm:t>
    </dgm:pt>
    <dgm:pt modelId="{B6B535D8-00AB-4FA1-AAEC-92498ABC6F4C}" type="par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6497F199-DC2A-41F9-A449-D395E6BC4900}" type="sib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7CB6360B-4022-4E96-922B-A12DE0E2A39F}">
      <dgm:prSet phldrT="[Text]" custT="1"/>
      <dgm:spPr/>
      <dgm:t>
        <a:bodyPr rtlCol="0"/>
        <a:lstStyle/>
        <a:p>
          <a:pPr rtl="0"/>
          <a:r>
            <a:rPr lang="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новых экспозиций</a:t>
          </a:r>
          <a:endParaRPr lang="en-US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B2858F-607B-47DF-B44B-EA7D73FDC9F2}" type="par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B35ED9D1-2A17-4034-8D08-4945CA54F6C9}" type="sib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 custT="1"/>
      <dgm:spPr/>
      <dgm:t>
        <a:bodyPr rtlCol="0"/>
        <a:lstStyle/>
        <a:p>
          <a:pPr rtl="0"/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IT-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дизайнеры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 custT="1"/>
      <dgm:spPr/>
      <dgm:t>
        <a:bodyPr rtlCol="0"/>
        <a:lstStyle/>
        <a:p>
          <a:pPr rtl="0"/>
          <a:r>
            <a:rPr lang="ru-RU" sz="1600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Выбор пространства для создания виртуального музея</a:t>
          </a:r>
          <a:endParaRPr lang="en-US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E78340-8EBE-415C-B973-78A91A054B9C}">
      <dgm:prSet phldrT="[Text]" custT="1"/>
      <dgm:spPr/>
      <dgm:t>
        <a:bodyPr rtlCol="0"/>
        <a:lstStyle/>
        <a:p>
          <a:pPr rtl="0"/>
          <a:r>
            <a:rPr lang="ru-RU" sz="1600" b="1" i="1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Цифровизация</a:t>
          </a:r>
          <a:r>
            <a:rPr lang="ru-RU" sz="1600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размещение материалов</a:t>
          </a:r>
          <a:endParaRPr lang="en-US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4E5F97-6974-4E39-A85D-DCB2E100798E}" type="par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B4B9A51E-FA34-465E-B5B4-81CD76EB3FC2}" type="sib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8321AB85-EA8C-4958-B404-B4C118CB3C18}">
      <dgm:prSet phldrT="[Text]" custT="1"/>
      <dgm:spPr/>
      <dgm:t>
        <a:bodyPr rtlCol="0"/>
        <a:lstStyle/>
        <a:p>
          <a:pPr rtl="0"/>
          <a:r>
            <a:rPr lang="ru-RU" sz="1600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ссылок на размещенные материалы</a:t>
          </a:r>
          <a:endParaRPr lang="en-US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ABE8B3-7220-436D-9636-F7B4C0B99576}" type="par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AA5F76CE-8FD4-4692-8BB1-EF84CF9D365E}" type="sib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 custT="1"/>
      <dgm:spPr/>
      <dgm:t>
        <a:bodyPr rtlCol="0"/>
        <a:lstStyle/>
        <a:p>
          <a:pPr rtl="0"/>
          <a:r>
            <a:rPr lang="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Медиа-группа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9614A323-64B1-4077-A841-022051EC749A}">
      <dgm:prSet phldrT="[Text]" custT="1"/>
      <dgm:spPr/>
      <dgm:t>
        <a:bodyPr rtlCol="0"/>
        <a:lstStyle/>
        <a:p>
          <a:pPr rtl="0"/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</a:t>
          </a:r>
          <a:r>
            <a:rPr lang="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оздание сюжетов, в которых обыгрываются экспонаты музея</a:t>
          </a:r>
          <a:endParaRPr lang="en-US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3D5CDB25-F8FA-444B-8D4A-1D29D0CBA282}">
      <dgm:prSet phldrT="[Text]" custT="1"/>
      <dgm:spPr/>
      <dgm:t>
        <a:bodyPr rtlCol="0"/>
        <a:lstStyle/>
        <a:p>
          <a:pPr rtl="0"/>
          <a:r>
            <a:rPr lang="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Съёмка и монтаж</a:t>
          </a:r>
          <a:endParaRPr lang="en-US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29933-AC16-44B7-98EC-4C0F07FABCB0}" type="par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189DA4C5-2A22-4C71-A806-7B4AB57767CC}" type="sib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280AD260-BB45-4355-8426-7FF14E9C23C1}">
      <dgm:prSet custT="1"/>
      <dgm:spPr/>
      <dgm:t>
        <a:bodyPr/>
        <a:lstStyle/>
        <a:p>
          <a:r>
            <a:rPr lang="ru-RU" sz="1600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Демонстрация в качестве тематического события на школьном ТВ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ADF085-A50E-46DB-A6FE-5FA1C82B5F49}" type="parTrans" cxnId="{D5F738D8-395B-4775-AF7F-DFFF100725F7}">
      <dgm:prSet/>
      <dgm:spPr/>
      <dgm:t>
        <a:bodyPr/>
        <a:lstStyle/>
        <a:p>
          <a:endParaRPr lang="ru-RU"/>
        </a:p>
      </dgm:t>
    </dgm:pt>
    <dgm:pt modelId="{134A97C1-7767-44C0-81F3-8305F273024B}" type="sibTrans" cxnId="{D5F738D8-395B-4775-AF7F-DFFF100725F7}">
      <dgm:prSet/>
      <dgm:spPr/>
      <dgm:t>
        <a:bodyPr/>
        <a:lstStyle/>
        <a:p>
          <a:endParaRPr lang="ru-RU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9"/>
      <dgm:spPr/>
      <dgm:t>
        <a:bodyPr/>
        <a:lstStyle/>
        <a:p>
          <a:endParaRPr lang="ru-RU"/>
        </a:p>
      </dgm:t>
    </dgm:pt>
    <dgm:pt modelId="{187D4E8C-5C91-4D00-870C-2C45D4EA263C}" type="pres">
      <dgm:prSet presAssocID="{B4F1B46E-22B2-4721-950C-8704487586DC}" presName="firstChildTx" presStyleLbl="b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9"/>
      <dgm:spPr/>
      <dgm:t>
        <a:bodyPr/>
        <a:lstStyle/>
        <a:p>
          <a:endParaRPr lang="ru-RU"/>
        </a:p>
      </dgm:t>
    </dgm:pt>
    <dgm:pt modelId="{4AE7D907-B6F4-4647-AB3F-ABE94C438AE8}" type="pres">
      <dgm:prSet presAssocID="{F9D46839-CD06-4669-AAE4-4D1E9AFEDA78}" presName="childTx" presStyleLbl="b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9"/>
      <dgm:spPr/>
      <dgm:t>
        <a:bodyPr/>
        <a:lstStyle/>
        <a:p>
          <a:endParaRPr lang="ru-RU"/>
        </a:p>
      </dgm:t>
    </dgm:pt>
    <dgm:pt modelId="{D685DD23-B321-4B5E-842F-394CB33239FA}" type="pres">
      <dgm:prSet presAssocID="{7CB6360B-4022-4E96-922B-A12DE0E2A39F}" presName="childTx" presStyleLbl="b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3" custScaleX="99329" custScaleY="98936"/>
      <dgm:spPr/>
      <dgm:t>
        <a:bodyPr/>
        <a:lstStyle/>
        <a:p>
          <a:endParaRPr lang="ru-RU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3" presStyleCnt="9"/>
      <dgm:spPr/>
      <dgm:t>
        <a:bodyPr/>
        <a:lstStyle/>
        <a:p>
          <a:endParaRPr lang="ru-RU"/>
        </a:p>
      </dgm:t>
    </dgm:pt>
    <dgm:pt modelId="{10C9E3CF-3A8F-4100-8ACD-91E2373197A2}" type="pres">
      <dgm:prSet presAssocID="{F2881FB1-6580-4F21-A283-BFAA6F91D5D2}" presName="firstChildTx" presStyleLbl="b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4" presStyleCnt="9"/>
      <dgm:spPr/>
      <dgm:t>
        <a:bodyPr/>
        <a:lstStyle/>
        <a:p>
          <a:endParaRPr lang="ru-RU"/>
        </a:p>
      </dgm:t>
    </dgm:pt>
    <dgm:pt modelId="{B12AEB83-0A64-4B36-BF01-B2F834861BAA}" type="pres">
      <dgm:prSet presAssocID="{29E78340-8EBE-415C-B973-78A91A054B9C}" presName="childTx" presStyleLbl="b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5" presStyleCnt="9"/>
      <dgm:spPr/>
      <dgm:t>
        <a:bodyPr/>
        <a:lstStyle/>
        <a:p>
          <a:endParaRPr lang="ru-RU"/>
        </a:p>
      </dgm:t>
    </dgm:pt>
    <dgm:pt modelId="{E1767793-EDD5-4203-A612-8120A71CA906}" type="pres">
      <dgm:prSet presAssocID="{8321AB85-EA8C-4958-B404-B4C118CB3C18}" presName="childTx" presStyleLbl="b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3" custScaleX="109710" custScaleY="109710" custLinFactNeighborX="-5954" custLinFactNeighborY="2233"/>
      <dgm:spPr/>
      <dgm:t>
        <a:bodyPr/>
        <a:lstStyle/>
        <a:p>
          <a:endParaRPr lang="ru-RU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6" presStyleCnt="9"/>
      <dgm:spPr/>
      <dgm:t>
        <a:bodyPr/>
        <a:lstStyle/>
        <a:p>
          <a:endParaRPr lang="ru-RU"/>
        </a:p>
      </dgm:t>
    </dgm:pt>
    <dgm:pt modelId="{F8977219-728E-448F-AE8B-46B14F4F17DE}" type="pres">
      <dgm:prSet presAssocID="{6352CA33-6755-44BE-808F-400DA4CF80A7}" presName="firstChildTx" presStyleLbl="b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7" presStyleCnt="9"/>
      <dgm:spPr/>
      <dgm:t>
        <a:bodyPr/>
        <a:lstStyle/>
        <a:p>
          <a:endParaRPr lang="ru-RU"/>
        </a:p>
      </dgm:t>
    </dgm:pt>
    <dgm:pt modelId="{96624143-7928-48E9-817F-BC4A07250C32}" type="pres">
      <dgm:prSet presAssocID="{3D5CDB25-F8FA-444B-8D4A-1D29D0CBA282}" presName="childTx" presStyleLbl="b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8A3F2-5420-4178-A2E1-7056EE5671FA}" type="pres">
      <dgm:prSet presAssocID="{280AD260-BB45-4355-8426-7FF14E9C23C1}" presName="comp" presStyleCnt="0"/>
      <dgm:spPr/>
    </dgm:pt>
    <dgm:pt modelId="{43BA5D64-1878-428B-A583-4BBC2F20D54D}" type="pres">
      <dgm:prSet presAssocID="{280AD260-BB45-4355-8426-7FF14E9C23C1}" presName="child" presStyleLbl="bgAccFollowNode1" presStyleIdx="8" presStyleCnt="9"/>
      <dgm:spPr/>
      <dgm:t>
        <a:bodyPr/>
        <a:lstStyle/>
        <a:p>
          <a:endParaRPr lang="ru-RU"/>
        </a:p>
      </dgm:t>
    </dgm:pt>
    <dgm:pt modelId="{29C33F05-F819-4C45-A8AE-5CF206E6E749}" type="pres">
      <dgm:prSet presAssocID="{280AD260-BB45-4355-8426-7FF14E9C23C1}" presName="childTx" presStyleLbl="b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D5F738D8-395B-4775-AF7F-DFFF100725F7}" srcId="{6352CA33-6755-44BE-808F-400DA4CF80A7}" destId="{280AD260-BB45-4355-8426-7FF14E9C23C1}" srcOrd="2" destOrd="0" parTransId="{D4ADF085-A50E-46DB-A6FE-5FA1C82B5F49}" sibTransId="{134A97C1-7767-44C0-81F3-8305F273024B}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E6423B8A-5B72-42DF-B42C-D998875842B4}" type="presOf" srcId="{280AD260-BB45-4355-8426-7FF14E9C23C1}" destId="{43BA5D64-1878-428B-A583-4BBC2F20D54D}" srcOrd="0" destOrd="0" presId="urn:microsoft.com/office/officeart/2005/8/layout/hList9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1050E3D2-2360-4CFB-BBC9-3ACFB12242CC}" type="presOf" srcId="{280AD260-BB45-4355-8426-7FF14E9C23C1}" destId="{29C33F05-F819-4C45-A8AE-5CF206E6E749}" srcOrd="1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2242F564-3234-4BF5-87E9-26E626B5738B}" type="presParOf" srcId="{7B0C2EAE-70CB-4160-863D-210C3C66D5FD}" destId="{12F8A3F2-5420-4178-A2E1-7056EE5671FA}" srcOrd="3" destOrd="0" presId="urn:microsoft.com/office/officeart/2005/8/layout/hList9"/>
    <dgm:cxn modelId="{602DE609-CE65-4AD2-825A-C538CDD32AC4}" type="presParOf" srcId="{12F8A3F2-5420-4178-A2E1-7056EE5671FA}" destId="{43BA5D64-1878-428B-A583-4BBC2F20D54D}" srcOrd="0" destOrd="0" presId="urn:microsoft.com/office/officeart/2005/8/layout/hList9"/>
    <dgm:cxn modelId="{98520835-7FC5-4CD0-9539-2EC31BDE6DD4}" type="presParOf" srcId="{12F8A3F2-5420-4178-A2E1-7056EE5671FA}" destId="{29C33F05-F819-4C45-A8AE-5CF206E6E749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1103373" y="539326"/>
          <a:ext cx="2014230" cy="1343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</a:t>
          </a:r>
          <a:r>
            <a:rPr lang="ru" sz="1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ополнение фондов музея</a:t>
          </a:r>
          <a:endParaRPr lang="en-US" sz="1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5650" y="539326"/>
        <a:ext cx="1691953" cy="1343491"/>
      </dsp:txXfrm>
    </dsp:sp>
    <dsp:sp modelId="{59179C9B-8BA4-4AC7-ACB1-A12DE00142E2}">
      <dsp:nvSpPr>
        <dsp:cNvPr id="0" name=""/>
        <dsp:cNvSpPr/>
      </dsp:nvSpPr>
      <dsp:spPr>
        <a:xfrm>
          <a:off x="1103373" y="1882818"/>
          <a:ext cx="2014230" cy="1343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Сохранение, изучение и использование музейных предметов</a:t>
          </a:r>
          <a:endParaRPr lang="en-US" sz="1400" kern="1200" dirty="0"/>
        </a:p>
      </dsp:txBody>
      <dsp:txXfrm>
        <a:off x="1425650" y="1882818"/>
        <a:ext cx="1691953" cy="1343491"/>
      </dsp:txXfrm>
    </dsp:sp>
    <dsp:sp modelId="{1877502C-A892-4DC0-ADA6-FA065097BB90}">
      <dsp:nvSpPr>
        <dsp:cNvPr id="0" name=""/>
        <dsp:cNvSpPr/>
      </dsp:nvSpPr>
      <dsp:spPr>
        <a:xfrm>
          <a:off x="1103373" y="3226309"/>
          <a:ext cx="2014230" cy="1343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новых экспозиций</a:t>
          </a:r>
          <a:endParaRPr lang="en-US" sz="1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5650" y="3226309"/>
        <a:ext cx="1691953" cy="1343491"/>
      </dsp:txXfrm>
    </dsp:sp>
    <dsp:sp modelId="{FC7ED273-8CFD-43C2-9C05-44FADF3E0637}">
      <dsp:nvSpPr>
        <dsp:cNvPr id="0" name=""/>
        <dsp:cNvSpPr/>
      </dsp:nvSpPr>
      <dsp:spPr>
        <a:xfrm>
          <a:off x="29116" y="2198"/>
          <a:ext cx="1333810" cy="13285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Краеведы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9116" y="2198"/>
        <a:ext cx="1333810" cy="1328532"/>
      </dsp:txXfrm>
    </dsp:sp>
    <dsp:sp modelId="{F660F4B9-35DB-4256-A868-A35C6DCCF6B2}">
      <dsp:nvSpPr>
        <dsp:cNvPr id="0" name=""/>
        <dsp:cNvSpPr/>
      </dsp:nvSpPr>
      <dsp:spPr>
        <a:xfrm>
          <a:off x="4451413" y="539326"/>
          <a:ext cx="2014230" cy="1343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Выбор пространства для создания виртуального музея</a:t>
          </a:r>
          <a:endParaRPr lang="en-US" sz="1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3690" y="539326"/>
        <a:ext cx="1691953" cy="1343491"/>
      </dsp:txXfrm>
    </dsp:sp>
    <dsp:sp modelId="{614EBA0E-D12B-447E-B378-B0FA2DEBEA2F}">
      <dsp:nvSpPr>
        <dsp:cNvPr id="0" name=""/>
        <dsp:cNvSpPr/>
      </dsp:nvSpPr>
      <dsp:spPr>
        <a:xfrm>
          <a:off x="4451413" y="1882818"/>
          <a:ext cx="2014230" cy="1343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Цифровизация</a:t>
          </a:r>
          <a:r>
            <a:rPr lang="ru-RU" sz="14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размещение материалов</a:t>
          </a:r>
          <a:endParaRPr lang="en-US" sz="1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3690" y="1882818"/>
        <a:ext cx="1691953" cy="1343491"/>
      </dsp:txXfrm>
    </dsp:sp>
    <dsp:sp modelId="{68509703-D239-4E1B-8CF0-EF08079E1226}">
      <dsp:nvSpPr>
        <dsp:cNvPr id="0" name=""/>
        <dsp:cNvSpPr/>
      </dsp:nvSpPr>
      <dsp:spPr>
        <a:xfrm>
          <a:off x="4451413" y="3226309"/>
          <a:ext cx="2014230" cy="1343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ссылок на размещенные материалы</a:t>
          </a:r>
          <a:endParaRPr lang="en-US" sz="1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3690" y="3226309"/>
        <a:ext cx="1691953" cy="1343491"/>
      </dsp:txXfrm>
    </dsp:sp>
    <dsp:sp modelId="{FD776C1E-557E-4553-9447-49B69EEC7907}">
      <dsp:nvSpPr>
        <dsp:cNvPr id="0" name=""/>
        <dsp:cNvSpPr/>
      </dsp:nvSpPr>
      <dsp:spPr>
        <a:xfrm>
          <a:off x="3257230" y="32183"/>
          <a:ext cx="1473208" cy="14732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IT-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дизайнеры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57230" y="32183"/>
        <a:ext cx="1473208" cy="1473208"/>
      </dsp:txXfrm>
    </dsp:sp>
    <dsp:sp modelId="{AD2806AC-6A03-4F05-9F4D-F72EA0E56FBF}">
      <dsp:nvSpPr>
        <dsp:cNvPr id="0" name=""/>
        <dsp:cNvSpPr/>
      </dsp:nvSpPr>
      <dsp:spPr>
        <a:xfrm>
          <a:off x="7938852" y="539326"/>
          <a:ext cx="2014230" cy="1343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</a:t>
          </a:r>
          <a:r>
            <a:rPr lang="ru" sz="1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оздание сюжетов, в которых обыгрываются экспонаты музея</a:t>
          </a:r>
          <a:endParaRPr lang="en-US" sz="1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61129" y="539326"/>
        <a:ext cx="1691953" cy="1343491"/>
      </dsp:txXfrm>
    </dsp:sp>
    <dsp:sp modelId="{5314AADB-0AD3-4BAE-9F15-B0FE4F44C802}">
      <dsp:nvSpPr>
        <dsp:cNvPr id="0" name=""/>
        <dsp:cNvSpPr/>
      </dsp:nvSpPr>
      <dsp:spPr>
        <a:xfrm>
          <a:off x="7938852" y="1882818"/>
          <a:ext cx="2014230" cy="1343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Съёмка и монтаж</a:t>
          </a:r>
          <a:endParaRPr lang="en-US" sz="1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61129" y="1882818"/>
        <a:ext cx="1691953" cy="1343491"/>
      </dsp:txXfrm>
    </dsp:sp>
    <dsp:sp modelId="{43BA5D64-1878-428B-A583-4BBC2F20D54D}">
      <dsp:nvSpPr>
        <dsp:cNvPr id="0" name=""/>
        <dsp:cNvSpPr/>
      </dsp:nvSpPr>
      <dsp:spPr>
        <a:xfrm>
          <a:off x="7938852" y="3226309"/>
          <a:ext cx="2014230" cy="1343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Демонстрация в качестве тематического события на школьном ТВ</a:t>
          </a:r>
          <a:endParaRPr lang="ru-RU" sz="1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61129" y="3226309"/>
        <a:ext cx="1691953" cy="1343491"/>
      </dsp:txXfrm>
    </dsp:sp>
    <dsp:sp modelId="{89E6DA6E-7A23-44BD-8A99-378091FF741D}">
      <dsp:nvSpPr>
        <dsp:cNvPr id="0" name=""/>
        <dsp:cNvSpPr/>
      </dsp:nvSpPr>
      <dsp:spPr>
        <a:xfrm>
          <a:off x="6864596" y="2198"/>
          <a:ext cx="1342820" cy="13428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Медиа-группа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64596" y="2198"/>
        <a:ext cx="1342820" cy="1342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18.03.2021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video" Target="file:///C:\Users\User\Desktop\VID-20210318-WA0000.mp4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3.wav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4.wav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5.wav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markasafonova/h1kk6wtmjs3giz94" TargetMode="External"/><Relationship Id="rId2" Type="http://schemas.openxmlformats.org/officeDocument/2006/relationships/slideLayout" Target="../slideLayouts/slideLayout10.xml"/><Relationship Id="rId1" Type="http://schemas.openxmlformats.org/officeDocument/2006/relationships/audio" Target="../media/audio8.wav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9.wav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Встреча поколений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ниги на полках крупным планом и размытые книги на переднем и заднем планах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5304377" y="1395662"/>
            <a:ext cx="6430912" cy="4572001"/>
          </a:xfrm>
        </p:spPr>
      </p:pic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7" name="Рисунок 6" descr="IMG-20210317-WA0004.jpg"/>
          <p:cNvPicPr>
            <a:picLocks noChangeAspect="1"/>
          </p:cNvPicPr>
          <p:nvPr/>
        </p:nvPicPr>
        <p:blipFill>
          <a:blip r:embed="rId5" cstate="print"/>
          <a:srcRect r="2889" b="3555"/>
          <a:stretch>
            <a:fillRect/>
          </a:stretch>
        </p:blipFill>
        <p:spPr>
          <a:xfrm>
            <a:off x="326762" y="1500397"/>
            <a:ext cx="2568324" cy="19130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IMG-20210317-WA0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2366011" y="3178309"/>
            <a:ext cx="2590801" cy="19431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IMG-20210317-WA00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309465" y="4721706"/>
            <a:ext cx="2574760" cy="1931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VID-20210318-WA000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320144" y="1413164"/>
            <a:ext cx="6511637" cy="4883728"/>
          </a:xfrm>
          <a:prstGeom prst="rect">
            <a:avLst/>
          </a:prstGeom>
        </p:spPr>
      </p:pic>
      <p:pic>
        <p:nvPicPr>
          <p:cNvPr id="12" name="~PP2466.WAV">
            <a:hlinkClick r:id="" action="ppaction://media"/>
          </p:cNvPr>
          <p:cNvPicPr>
            <a:picLocks noRot="1" noChangeAspect="1"/>
          </p:cNvPicPr>
          <p:nvPr>
            <a:wavAudioFile r:embed="rId2" name="~PP2466.WAV"/>
          </p:nvPr>
        </p:nvPicPr>
        <p:blipFill>
          <a:blip r:embed="rId9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3544629"/>
      </p:ext>
    </p:extLst>
  </p:cSld>
  <p:clrMapOvr>
    <a:masterClrMapping/>
  </p:clrMapOvr>
  <p:transition spd="med" advTm="9982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0628" y="1227793"/>
            <a:ext cx="10096500" cy="900811"/>
          </a:xfrm>
        </p:spPr>
        <p:txBody>
          <a:bodyPr rtlCol="0"/>
          <a:lstStyle/>
          <a:p>
            <a:pPr algn="r" rtl="0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создания музея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598" y="2383436"/>
            <a:ext cx="4751881" cy="3083913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музея состоялось в 2000 году.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Паспортизирован в 2004 году.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музея составляет 593 экспоната.</a:t>
            </a:r>
          </a:p>
        </p:txBody>
      </p:sp>
      <p:pic>
        <p:nvPicPr>
          <p:cNvPr id="4" name="Picture 5" descr="IMG_05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3156" y="2194966"/>
            <a:ext cx="2712548" cy="1762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5" descr="C:\1\Музей\DSC017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9814" y="2318063"/>
            <a:ext cx="2674937" cy="200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C:\1\Музей\DSC017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5048" y="4644243"/>
            <a:ext cx="2674937" cy="200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3" descr="C:\Users\Учитель\Desktop\Музей\Икона.jpg"/>
          <p:cNvPicPr>
            <a:picLocks noChangeAspect="1" noChangeArrowheads="1"/>
          </p:cNvPicPr>
          <p:nvPr/>
        </p:nvPicPr>
        <p:blipFill>
          <a:blip r:embed="rId7" cstate="print"/>
          <a:srcRect l="13744" t="3333" r="8374"/>
          <a:stretch>
            <a:fillRect/>
          </a:stretch>
        </p:blipFill>
        <p:spPr bwMode="auto">
          <a:xfrm>
            <a:off x="5379122" y="2199660"/>
            <a:ext cx="1636728" cy="27920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C:\Users\Учитель\Desktop\Музей\медный самова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62084" y="2122039"/>
            <a:ext cx="2286016" cy="24843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5" descr="C:\Users\Учитель\Desktop\Музей\патефон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69715" y="3093826"/>
            <a:ext cx="2124078" cy="31761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4" descr="C:\Users\Учитель\Desktop\Музей\военная каск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93938" y="5066441"/>
            <a:ext cx="2117176" cy="16023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344774" y="2008682"/>
            <a:ext cx="4811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Экспозиции: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Родные истоки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Поклонимся великим тем годам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школьная страна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Флора и фауна Аннинского района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F:\2017-10-23 13-32-44.JPG"/>
          <p:cNvPicPr>
            <a:picLocks noChangeAspect="1" noChangeArrowheads="1"/>
          </p:cNvPicPr>
          <p:nvPr/>
        </p:nvPicPr>
        <p:blipFill>
          <a:blip r:embed="rId11" cstate="print"/>
          <a:srcRect l="8203" b="12685"/>
          <a:stretch>
            <a:fillRect/>
          </a:stretch>
        </p:blipFill>
        <p:spPr bwMode="auto">
          <a:xfrm>
            <a:off x="5840646" y="4823328"/>
            <a:ext cx="2503515" cy="17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~PP3678.WAV">
            <a:hlinkClick r:id="" action="ppaction://media"/>
          </p:cNvPr>
          <p:cNvPicPr>
            <a:picLocks noRot="1" noChangeAspect="1"/>
          </p:cNvPicPr>
          <p:nvPr>
            <a:wavAudioFile r:embed="rId2" name="~PP3678.WAV"/>
          </p:nvPr>
        </p:nvPicPr>
        <p:blipFill>
          <a:blip r:embed="rId12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15647518"/>
      </p:ext>
    </p:extLst>
  </p:cSld>
  <p:clrMapOvr>
    <a:masterClrMapping/>
  </p:clrMapOvr>
  <p:transition spd="med" advTm="4192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713014" y="1576449"/>
            <a:ext cx="3858986" cy="4572000"/>
          </a:xfrm>
        </p:spPr>
        <p:txBody>
          <a:bodyPr rtlCol="0">
            <a:norm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Виртуальный школьный музей – это неотъемлемая органическая часть школы, площадка для творчества учеников, центр открытого образовательного пространства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 descr="I:\DCIM\100MSDCF\DSC05513.JPG"/>
          <p:cNvPicPr>
            <a:picLocks noChangeAspect="1" noChangeArrowheads="1"/>
          </p:cNvPicPr>
          <p:nvPr/>
        </p:nvPicPr>
        <p:blipFill>
          <a:blip r:embed="rId3" cstate="print"/>
          <a:srcRect l="27298" b="23015"/>
          <a:stretch>
            <a:fillRect/>
          </a:stretch>
        </p:blipFill>
        <p:spPr bwMode="auto">
          <a:xfrm>
            <a:off x="8192027" y="2202213"/>
            <a:ext cx="2688180" cy="2135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Содержимое 3" descr="F:\DCIM\104_FUJI\DSCF4023.JPG"/>
          <p:cNvPicPr>
            <a:picLocks/>
          </p:cNvPicPr>
          <p:nvPr/>
        </p:nvPicPr>
        <p:blipFill>
          <a:blip r:embed="rId4" cstate="print"/>
          <a:srcRect r="2739"/>
          <a:stretch>
            <a:fillRect/>
          </a:stretch>
        </p:blipFill>
        <p:spPr bwMode="auto">
          <a:xfrm>
            <a:off x="5488852" y="4093958"/>
            <a:ext cx="2725757" cy="23218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6" descr="G:\РАБОЧИЙ СТОЛ\Школьное ФОТО\фото для газеты\DSC016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0971" y="1493268"/>
            <a:ext cx="2805461" cy="21043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5" descr="C:\Users\User\Desktop\проект изба\фото\DSC053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13581" y="4550137"/>
            <a:ext cx="2776305" cy="20817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Содержимое 9" descr="IMG-20210317-WA0007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 rot="10800000">
            <a:off x="9014510" y="354841"/>
            <a:ext cx="2972772" cy="2229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~PP966.WAV">
            <a:hlinkClick r:id="" action="ppaction://media"/>
          </p:cNvPr>
          <p:cNvPicPr>
            <a:picLocks noRot="1" noChangeAspect="1"/>
          </p:cNvPicPr>
          <p:nvPr>
            <a:wavAudioFile r:embed="rId1" name="~PP966.WAV"/>
          </p:nvPr>
        </p:nvPicPr>
        <p:blipFill>
          <a:blip r:embed="rId8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3544629"/>
      </p:ext>
    </p:extLst>
  </p:cSld>
  <p:clrMapOvr>
    <a:masterClrMapping/>
  </p:clrMapOvr>
  <p:transition spd="med" advTm="4212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48916" y="2292094"/>
            <a:ext cx="6183689" cy="2219691"/>
          </a:xfrm>
        </p:spPr>
        <p:txBody>
          <a:bodyPr rtlCol="0" anchor="ctr">
            <a:noAutofit/>
          </a:bodyPr>
          <a:lstStyle/>
          <a:p>
            <a:r>
              <a:rPr lang="ru-RU" sz="32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Проект: Создание интерактивного краеведческого музея </a:t>
            </a:r>
            <a:br>
              <a:rPr lang="ru-RU" sz="32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32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ИНТЕРДОМ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46521" y="0"/>
            <a:ext cx="8267700" cy="955565"/>
          </a:xfrm>
        </p:spPr>
        <p:txBody>
          <a:bodyPr rtlCol="0"/>
          <a:lstStyle/>
          <a:p>
            <a:pPr rtl="0"/>
            <a:r>
              <a:rPr lang="ru-RU" dirty="0"/>
              <a:t>Подзаголовок</a:t>
            </a:r>
          </a:p>
        </p:txBody>
      </p:sp>
      <p:pic>
        <p:nvPicPr>
          <p:cNvPr id="4" name="Рисунок 3" descr="Открытая книга на столе, размытые полки с книгами на заднем плане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5" name="Прямоугольник 4"/>
          <p:cNvSpPr/>
          <p:nvPr/>
        </p:nvSpPr>
        <p:spPr>
          <a:xfrm>
            <a:off x="2971800" y="156411"/>
            <a:ext cx="8325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казённое общеобразовательное учреждение Аннинская средняя общеобразовательная школа № 6</a:t>
            </a:r>
            <a:endParaRPr lang="ru-RU" sz="24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785" y="4776716"/>
            <a:ext cx="592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8365" y="4599295"/>
            <a:ext cx="6346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Заместитель директора по ВР – Лобова И.В.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руководитель – Петрова К.С.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руководитель – Сафонова Е.В.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~PP462.WAV">
            <a:hlinkClick r:id="" action="ppaction://media"/>
          </p:cNvPr>
          <p:cNvPicPr>
            <a:picLocks noRot="1" noChangeAspect="1"/>
          </p:cNvPicPr>
          <p:nvPr>
            <a:wavAudioFile r:embed="rId1" name="~PP462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2133998"/>
      </p:ext>
    </p:extLst>
  </p:cSld>
  <p:clrMapOvr>
    <a:masterClrMapping/>
  </p:clrMapOvr>
  <p:transition spd="med" advTm="741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виртуального школьного музея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5038106"/>
          </a:xfrm>
        </p:spPr>
        <p:txBody>
          <a:bodyPr>
            <a:normAutofit fontScale="92500" lnSpcReduction="10000"/>
          </a:bodyPr>
          <a:lstStyle/>
          <a:p>
            <a:pPr lvl="0" indent="457200">
              <a:spcBef>
                <a:spcPct val="20000"/>
              </a:spcBef>
              <a:buClr>
                <a:srgbClr val="C00000"/>
              </a:buClr>
              <a:defRPr/>
            </a:pPr>
            <a:r>
              <a:rPr lang="ru-RU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lvl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дизайна и архитектуры сайта музея.</a:t>
            </a:r>
          </a:p>
          <a:p>
            <a:pPr lvl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Наполнение экспозиций виртуального музея.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ru-RU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интерактивной площадки (проведение интерактивных уроков и занятий,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квестов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виртуальных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эскурсий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т.д.).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ru-RU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Стимулирование познавательной активности учащихся через интерактивные формы;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ru-RU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воспитания у учащихся активной гражданской позиции и патриотизма через эффективное использование информационных и коммуникационных технологий;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ru-RU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учащихся, педагогов, родителей и общественности к совместной деятельности.;</a:t>
            </a:r>
          </a:p>
        </p:txBody>
      </p:sp>
      <p:pic>
        <p:nvPicPr>
          <p:cNvPr id="5" name="Picture 2" descr="C:\1\Музей\DSC017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3012" y="1603169"/>
            <a:ext cx="5723554" cy="4292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~PP1718.WAV">
            <a:hlinkClick r:id="" action="ppaction://media"/>
          </p:cNvPr>
          <p:cNvPicPr>
            <a:picLocks noRot="1" noChangeAspect="1"/>
          </p:cNvPicPr>
          <p:nvPr>
            <a:wavAudioFile r:embed="rId1" name="~PP1718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4603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0644" y="1401288"/>
            <a:ext cx="10386456" cy="5237018"/>
          </a:xfrm>
        </p:spPr>
        <p:txBody>
          <a:bodyPr rtlCol="0">
            <a:normAutofit fontScale="70000" lnSpcReduction="20000"/>
          </a:bodyPr>
          <a:lstStyle/>
          <a:p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Подготовительный (август 2020г - ноябрь 2020г)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Интерактивный опрос учащихся, учителей, родителей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Разработка  проекта.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Организация совместной деятельности (создание рабочей группы).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Планирование деятельности по реализации проекта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Выбор концепции экспозиций музея</a:t>
            </a:r>
          </a:p>
          <a:p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(декабрь 2020г-2022г)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Поисковая деятельность по сбору материалов.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Работа с архивом школы, отбор материалов для экспозиций.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Оцифровка собранной информации.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Структурирование материалов в соответствии с концепцией музея и с проектным заданием.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Разработка дизайна и архитектуры сайта музея.  Наполнение экспозиций виртуального музея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контентом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Разработка виртуальных экскурсий.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Разработка и создание тематических сборников по материалам поисково-исследовательской работы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Заключительный (2022-2023гг)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Презентация виртуального музея педагогическому совету школы.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Анализ итогов реализации проекта.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Объявление об открытии музея на сайте школы и в газете.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Распространение опыта создания виртуального музея школы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~PP2917.WAV">
            <a:hlinkClick r:id="" action="ppaction://media"/>
          </p:cNvPr>
          <p:cNvPicPr>
            <a:picLocks noRot="1" noChangeAspect="1"/>
          </p:cNvPicPr>
          <p:nvPr>
            <a:wavAudioFile r:embed="rId1" name="~PP2917.WAV"/>
          </p:nvPr>
        </p:nvPicPr>
        <p:blipFill>
          <a:blip r:embed="rId3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4255301"/>
      </p:ext>
    </p:extLst>
  </p:cSld>
  <p:clrMapOvr>
    <a:masterClrMapping/>
  </p:clrMapOvr>
  <p:transition spd="med" advTm="914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работы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 descr="Список в столбик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03862830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~PP847.WAV">
            <a:hlinkClick r:id="" action="ppaction://media"/>
          </p:cNvPr>
          <p:cNvPicPr>
            <a:picLocks noRot="1" noChangeAspect="1"/>
          </p:cNvPicPr>
          <p:nvPr>
            <a:wavAudioFile r:embed="rId1" name="~PP847.WAV"/>
          </p:nvPr>
        </p:nvPicPr>
        <p:blipFill>
          <a:blip r:embed="rId7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p:transition spd="med" advTm="6732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школьного виртуального музея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4616" y="1552074"/>
            <a:ext cx="4649121" cy="4572000"/>
          </a:xfrm>
        </p:spPr>
        <p:txBody>
          <a:bodyPr rtlCol="0">
            <a:noAutofit/>
          </a:bodyPr>
          <a:lstStyle/>
          <a:p>
            <a:pPr marL="342900" indent="-342900" rtl="0">
              <a:buFont typeface="+mj-lt"/>
              <a:buAutoNum type="arabicPeriod"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экспонатами</a:t>
            </a:r>
          </a:p>
          <a:p>
            <a:pPr marL="342900" indent="-342900" rtl="0">
              <a:buFont typeface="+mj-lt"/>
              <a:buAutoNum type="arabicPeriod"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Виртуальные экскурсии</a:t>
            </a:r>
          </a:p>
          <a:p>
            <a:pPr marL="342900" indent="-342900" rtl="0">
              <a:buFont typeface="+mj-lt"/>
              <a:buAutoNum type="arabicPeriod"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Краеведение (исследовательские и проектные работы по истории родного края)</a:t>
            </a:r>
          </a:p>
          <a:p>
            <a:pPr marL="342900" indent="-342900" rtl="0">
              <a:buFont typeface="+mj-lt"/>
              <a:buAutoNum type="arabicPeriod"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в музее</a:t>
            </a:r>
          </a:p>
          <a:p>
            <a:pPr marL="342900" indent="-342900" rtl="0">
              <a:buFont typeface="+mj-lt"/>
              <a:buAutoNum type="arabicPeriod"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Методические материалы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4148" y="6148137"/>
            <a:ext cx="828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https://padlet.com/markasafonova/h1kk6wtmjs3giz94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5567" b="5567"/>
          <a:stretch>
            <a:fillRect/>
          </a:stretch>
        </p:blipFill>
        <p:spPr bwMode="auto">
          <a:xfrm>
            <a:off x="5339681" y="1371099"/>
            <a:ext cx="64309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2479.WAV">
            <a:hlinkClick r:id="" action="ppaction://media"/>
          </p:cNvPr>
          <p:cNvPicPr>
            <a:picLocks noRot="1" noChangeAspect="1"/>
          </p:cNvPicPr>
          <p:nvPr>
            <a:wavAudioFile r:embed="rId1" name="~PP2479.WAV"/>
          </p:nvPr>
        </p:nvPicPr>
        <p:blipFill>
          <a:blip r:embed="rId5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3544629"/>
      </p:ext>
    </p:extLst>
  </p:cSld>
  <p:clrMapOvr>
    <a:masterClrMapping/>
  </p:clrMapOvr>
  <p:transition spd="med" advTm="1779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Ожидаемые результаты проекта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5218" y="1473958"/>
            <a:ext cx="5214582" cy="5213445"/>
          </a:xfrm>
        </p:spPr>
        <p:txBody>
          <a:bodyPr rtlCol="0"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веб-сайта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школьного музея 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создание виртуальных коллекций, экскурсий, выставок, обзоров фондов музея школы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активизация поисково-исследовательской деятельности обучающихся школы; 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совершенствование форм урочной и внеурочной деятельности в рамках ФГОС на базе виртуального музея; 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широкое использование новых образовательных и воспитательных технологий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повышение удовлетворенности образовательным процессом учителей, учащихся, родителей.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создание открытого образовательного пространства - виртуальное общение </a:t>
            </a:r>
          </a:p>
          <a:p>
            <a:pPr rtl="0"/>
            <a:endParaRPr lang="ru-RU" dirty="0"/>
          </a:p>
        </p:txBody>
      </p:sp>
      <p:pic>
        <p:nvPicPr>
          <p:cNvPr id="6" name="Содержимое 5" descr="C:\Users\Комп\Desktop\род\DSC0536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5292" r="-74" b="27951"/>
          <a:stretch>
            <a:fillRect/>
          </a:stretch>
        </p:blipFill>
        <p:spPr bwMode="auto">
          <a:xfrm>
            <a:off x="6472451" y="1700457"/>
            <a:ext cx="4914900" cy="43714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~PP3570.WAV">
            <a:hlinkClick r:id="" action="ppaction://media"/>
          </p:cNvPr>
          <p:cNvPicPr>
            <a:picLocks noRot="1" noChangeAspect="1"/>
          </p:cNvPicPr>
          <p:nvPr>
            <a:wavAudioFile r:embed="rId1" name="~PP3570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3788422"/>
      </p:ext>
    </p:extLst>
  </p:cSld>
  <p:clrMapOvr>
    <a:masterClrMapping/>
  </p:clrMapOvr>
  <p:transition spd="med" advTm="3372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"/>
</p:tagLst>
</file>

<file path=ppt/theme/theme1.xml><?xml version="1.0" encoding="utf-8"?>
<a:theme xmlns:a="http://schemas.openxmlformats.org/drawingml/2006/main" name="tf03431380_win32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tf03431380_win32</Template>
  <TotalTime>0</TotalTime>
  <Words>419</Words>
  <Application>Microsoft Office PowerPoint</Application>
  <PresentationFormat>Произвольный</PresentationFormat>
  <Paragraphs>77</Paragraphs>
  <Slides>9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tf03431380_win32</vt:lpstr>
      <vt:lpstr>Встреча поколений</vt:lpstr>
      <vt:lpstr>История создания музея</vt:lpstr>
      <vt:lpstr>Слайд 3</vt:lpstr>
      <vt:lpstr>Проект: Создание интерактивного краеведческого музея  #ИНТЕРДОМ</vt:lpstr>
      <vt:lpstr>Цель: создание виртуального школьного музея</vt:lpstr>
      <vt:lpstr>Этапы реализации проекта</vt:lpstr>
      <vt:lpstr>Направления работы</vt:lpstr>
      <vt:lpstr>Структура школьного виртуального музея</vt:lpstr>
      <vt:lpstr>Ожидаемые результаты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2021-03-17T19:48:18Z</dcterms:created>
  <dcterms:modified xsi:type="dcterms:W3CDTF">2021-03-18T13:10:59Z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