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280" r:id="rId3"/>
    <p:sldId id="284" r:id="rId4"/>
    <p:sldId id="283" r:id="rId5"/>
    <p:sldId id="286" r:id="rId6"/>
    <p:sldId id="288" r:id="rId7"/>
    <p:sldId id="287" r:id="rId8"/>
    <p:sldId id="290" r:id="rId9"/>
    <p:sldId id="289" r:id="rId10"/>
    <p:sldId id="291" r:id="rId11"/>
    <p:sldId id="292" r:id="rId12"/>
    <p:sldId id="272" r:id="rId13"/>
    <p:sldId id="258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8" r:id="rId26"/>
    <p:sldId id="279" r:id="rId27"/>
    <p:sldId id="281" r:id="rId28"/>
    <p:sldId id="285" r:id="rId29"/>
    <p:sldId id="294" r:id="rId3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04-BCCA-4DC5-8BB9-193F3F6A0BA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D503-10DC-4498-91E7-0A4BD338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5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2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8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8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3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0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5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5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D503-10DC-4498-91E7-0A4BD338DED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4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6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7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0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9952-D858-431B-9924-A58BE8F8711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83B4-8AF0-4642-A86E-201A2C629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ttest.viro36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vr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ttest.viro36.ru/" TargetMode="External"/><Relationship Id="rId5" Type="http://schemas.openxmlformats.org/officeDocument/2006/relationships/hyperlink" Target="https://obrvrn.ru/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cntd.ru/document/728250577#64S0IJ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ttest.viro36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ttest.viro36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ttest.viro36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attest.viro36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6469" y="2740074"/>
            <a:ext cx="991906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Информация о проведении аттестации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педагогических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работников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 целях присвоения квалификационных категорий с 01.09.2023 г.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2752" y="2039814"/>
            <a:ext cx="11746496" cy="618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Сформируйте пакет </a:t>
            </a:r>
            <a:r>
              <a:rPr lang="ru-RU" b="1" dirty="0">
                <a:solidFill>
                  <a:schemeClr val="tx1"/>
                </a:solidFill>
              </a:rPr>
              <a:t>аттестационных </a:t>
            </a:r>
            <a:r>
              <a:rPr lang="ru-RU" b="1" dirty="0" smtClean="0">
                <a:solidFill>
                  <a:schemeClr val="tx1"/>
                </a:solidFill>
              </a:rPr>
              <a:t>материалов (пункт 4.1.2. Положения об аттестационной комиссии):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7" y="2039814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752" y="2747216"/>
            <a:ext cx="11369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1. Заверенная </a:t>
            </a:r>
            <a:r>
              <a:rPr lang="ru-RU" sz="1200" dirty="0"/>
              <a:t>копия трудовой книжки (с пометкой работает в должности …. по настоящее время), для совместителей дополнительно - справка с места работы. Должность в трудовой книжке (справке с места работы) должна соответствовать должности, по которой педагог желает пройти </a:t>
            </a:r>
            <a:r>
              <a:rPr lang="ru-RU" sz="1200" dirty="0" smtClean="0"/>
              <a:t>аттестацию.</a:t>
            </a:r>
          </a:p>
          <a:p>
            <a:endParaRPr lang="ru-RU" sz="1200" dirty="0" smtClean="0"/>
          </a:p>
          <a:p>
            <a:r>
              <a:rPr lang="ru-RU" sz="1200" dirty="0" smtClean="0"/>
              <a:t>2. Документ</a:t>
            </a:r>
            <a:r>
              <a:rPr lang="ru-RU" sz="1200" dirty="0"/>
              <a:t>, подтверждающий присвоение квалификационной категории (прилагается только в случае отсутствия в трудовой книжке записи о ранее присвоенной квалификационной категории</a:t>
            </a:r>
            <a:r>
              <a:rPr lang="ru-RU" sz="1200" dirty="0" smtClean="0"/>
              <a:t>). 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3. Заполненная </a:t>
            </a:r>
            <a:r>
              <a:rPr lang="ru-RU" sz="1200" dirty="0"/>
              <a:t>форма для представления информации о результатах профессиональной деятельности в </a:t>
            </a:r>
            <a:r>
              <a:rPr lang="ru-RU" sz="1200" dirty="0" err="1"/>
              <a:t>межаттестационный</a:t>
            </a:r>
            <a:r>
              <a:rPr lang="ru-RU" sz="1200" dirty="0"/>
              <a:t> период. Скачать PDF версию формы можно в личном кабинете на сайте </a:t>
            </a:r>
            <a:r>
              <a:rPr lang="ru-RU" sz="1200" dirty="0">
                <a:hlinkClick r:id="rId3"/>
              </a:rPr>
              <a:t>http://attest.viro36.ru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 smtClean="0"/>
              <a:t>4. Анкета </a:t>
            </a:r>
            <a:r>
              <a:rPr lang="ru-RU" sz="1200" dirty="0"/>
              <a:t>(заполняется на сайте </a:t>
            </a:r>
            <a:r>
              <a:rPr lang="ru-RU" sz="1200" dirty="0">
                <a:hlinkClick r:id="rId3"/>
              </a:rPr>
              <a:t>http://attest.viro36.ru</a:t>
            </a:r>
            <a:r>
              <a:rPr lang="ru-RU" sz="1200" dirty="0"/>
              <a:t>). Скачать PDF версию анкеты можно в личном кабинете на сайте </a:t>
            </a:r>
            <a:r>
              <a:rPr lang="ru-RU" sz="1200" dirty="0">
                <a:hlinkClick r:id="rId3"/>
              </a:rPr>
              <a:t>http://</a:t>
            </a:r>
            <a:r>
              <a:rPr lang="ru-RU" sz="1200" dirty="0" smtClean="0">
                <a:hlinkClick r:id="rId3"/>
              </a:rPr>
              <a:t>attest.viro36.ru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5. Согласие </a:t>
            </a:r>
            <a:r>
              <a:rPr lang="ru-RU" sz="1200" dirty="0"/>
              <a:t>на обработку персональных данных (автоматически формируется  на сайте </a:t>
            </a:r>
            <a:r>
              <a:rPr lang="ru-RU" sz="1200" dirty="0">
                <a:hlinkClick r:id="rId3"/>
              </a:rPr>
              <a:t>http://attest.viro36.ru</a:t>
            </a:r>
            <a:r>
              <a:rPr lang="ru-RU" sz="1200" dirty="0"/>
              <a:t>). Скачать PDF версию анкеты можно в личном кабинете на сайте </a:t>
            </a:r>
            <a:r>
              <a:rPr lang="ru-RU" sz="1200" dirty="0">
                <a:hlinkClick r:id="rId3"/>
              </a:rPr>
              <a:t>http://</a:t>
            </a:r>
            <a:r>
              <a:rPr lang="ru-RU" sz="1200" dirty="0" smtClean="0">
                <a:hlinkClick r:id="rId3"/>
              </a:rPr>
              <a:t>attest.viro36.ru</a:t>
            </a:r>
            <a:endParaRPr lang="ru-RU" sz="1200" dirty="0"/>
          </a:p>
          <a:p>
            <a:pPr marL="171450" indent="-171450">
              <a:buFontTx/>
              <a:buChar char="-"/>
            </a:pPr>
            <a:endParaRPr lang="ru-RU" sz="1200" dirty="0"/>
          </a:p>
          <a:p>
            <a:r>
              <a:rPr lang="ru-RU" sz="1200" b="1" dirty="0"/>
              <a:t>Для педагогов, проходящих процедуру аттестации по упрощенной форме – дополнительно: 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скан-копию </a:t>
            </a:r>
            <a:r>
              <a:rPr lang="ru-RU" sz="1200" b="1" dirty="0"/>
              <a:t>документов, подтверждающих наличие государственных наград, почетных званий, ведомственных знаков отличия, полученных за достижения в педагогической деятельности, наличие побед и призовых мест в конкурсах профессионального мастерства (при наличии</a:t>
            </a:r>
            <a:r>
              <a:rPr lang="ru-RU" sz="1200" b="1" dirty="0" smtClean="0"/>
              <a:t>).</a:t>
            </a:r>
          </a:p>
          <a:p>
            <a:pPr marL="171450" indent="-171450">
              <a:buFontTx/>
              <a:buChar char="-"/>
            </a:pPr>
            <a:endParaRPr lang="ru-RU" sz="1200" b="1" dirty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  <a:p>
            <a:r>
              <a:rPr lang="ru-RU" sz="1200" b="1" dirty="0" smtClean="0"/>
              <a:t>Для педагогов, обращающихся для установления квалификационной категории «педагог-методист», «педагог-наставник» ходатайство руководителя ОО. 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617" y="2087658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8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2752" y="2039814"/>
            <a:ext cx="11746496" cy="618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Подайте заявления </a:t>
            </a:r>
            <a:r>
              <a:rPr lang="ru-RU" b="1" dirty="0" smtClean="0">
                <a:solidFill>
                  <a:schemeClr val="tx1"/>
                </a:solidFill>
              </a:rPr>
              <a:t>о прохождении </a:t>
            </a:r>
            <a:r>
              <a:rPr lang="ru-RU" b="1" dirty="0" smtClean="0">
                <a:solidFill>
                  <a:schemeClr val="tx1"/>
                </a:solidFill>
              </a:rPr>
              <a:t>аттестации (с приложением пакета аттестационных материалов).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7" y="2039814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5617" y="2087658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55101"/>
              </p:ext>
            </p:extLst>
          </p:nvPr>
        </p:nvGraphicFramePr>
        <p:xfrm>
          <a:off x="670657" y="3118859"/>
          <a:ext cx="10559595" cy="283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903"/>
                <a:gridCol w="4945436"/>
                <a:gridCol w="2995256"/>
              </a:tblGrid>
              <a:tr h="28380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baseline="0" dirty="0" smtClean="0"/>
                        <a:t>Подача заявления и пакета аттестационных материалов через «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портал государственных и муниципальных услуг (функций)» (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Госуслуги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заявления и пакета аттестационных материалов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информационно-телекоммуникационной сети «Интернет»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60453" y="3199925"/>
            <a:ext cx="6569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0" lvl="8" indent="-342900">
              <a:buFont typeface="+mj-lt"/>
              <a:buAutoNum type="arabicPeriod" startAt="3"/>
            </a:pPr>
            <a:r>
              <a:rPr lang="ru-RU" b="1" dirty="0">
                <a:solidFill>
                  <a:schemeClr val="lt1"/>
                </a:solidFill>
              </a:rPr>
              <a:t>Подача заявления и пакета аттестационных материалов  непосредственно в аттестационную комиссию департамента образования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125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7878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62213" y="3766106"/>
            <a:ext cx="3617603" cy="138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" y="187878"/>
            <a:ext cx="1242094" cy="124209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288972" y="2204763"/>
            <a:ext cx="5024845" cy="4374942"/>
            <a:chOff x="4302034" y="844730"/>
            <a:chExt cx="5477692" cy="511193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35286" t="10869" r="19786" b="11725"/>
            <a:stretch/>
          </p:blipFill>
          <p:spPr>
            <a:xfrm>
              <a:off x="4302034" y="844730"/>
              <a:ext cx="5477692" cy="5111933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17623" y="2299063"/>
              <a:ext cx="609600" cy="113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1958" y="4098661"/>
            <a:ext cx="343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Войдите в свой личный кабинет на портале  Государственных услуг Российской Федерации.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2862" y="3456472"/>
            <a:ext cx="778191" cy="644434"/>
            <a:chOff x="1478772" y="5294812"/>
            <a:chExt cx="778191" cy="644434"/>
          </a:xfrm>
        </p:grpSpPr>
        <p:sp>
          <p:nvSpPr>
            <p:cNvPr id="3" name="Овал 2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4927" y="456106"/>
            <a:ext cx="90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Подача заявления через «Единый 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портал государственных и муниципальных услуг (функций)» (</a:t>
            </a:r>
            <a:r>
              <a:rPr lang="ru-RU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Госуслуги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55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08908" y="3731007"/>
            <a:ext cx="3831772" cy="1807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8786" t="70473" r="22357"/>
          <a:stretch/>
        </p:blipFill>
        <p:spPr>
          <a:xfrm>
            <a:off x="1599148" y="791201"/>
            <a:ext cx="5695406" cy="15476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84274" y="1168284"/>
            <a:ext cx="3744686" cy="996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64923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5614" y="1191753"/>
            <a:ext cx="3592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в поисковой строке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 «аттестация педагогических работников».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8394" y="3961110"/>
            <a:ext cx="3263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предложенном результате поиска ознакомьтесь с «Порядком подачи заявления», после выберите раздел «Подать заявление на присвоение категории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7857" t="26165" r="28072"/>
          <a:stretch/>
        </p:blipFill>
        <p:spPr>
          <a:xfrm>
            <a:off x="5347064" y="2541595"/>
            <a:ext cx="5651862" cy="418041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379335" y="857802"/>
            <a:ext cx="778191" cy="644434"/>
            <a:chOff x="1478772" y="5294812"/>
            <a:chExt cx="778191" cy="644434"/>
          </a:xfrm>
        </p:grpSpPr>
        <p:sp>
          <p:nvSpPr>
            <p:cNvPr id="17" name="Овал 16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24975" y="3408790"/>
            <a:ext cx="778191" cy="644434"/>
            <a:chOff x="1478772" y="5294812"/>
            <a:chExt cx="778191" cy="644434"/>
          </a:xfrm>
        </p:grpSpPr>
        <p:sp>
          <p:nvSpPr>
            <p:cNvPr id="20" name="Овал 19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3.  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3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371703"/>
            <a:ext cx="2944043" cy="888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" y="203926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910" y="4543923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открывшемся окне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нажмите кнопку «Начать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286" t="18912" r="32214" b="26891"/>
          <a:stretch/>
        </p:blipFill>
        <p:spPr>
          <a:xfrm>
            <a:off x="3718107" y="448490"/>
            <a:ext cx="7649591" cy="615260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2862" y="4054176"/>
            <a:ext cx="778191" cy="644434"/>
            <a:chOff x="1478772" y="5294812"/>
            <a:chExt cx="778191" cy="644434"/>
          </a:xfrm>
        </p:grpSpPr>
        <p:sp>
          <p:nvSpPr>
            <p:cNvPr id="7" name="Овал 6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214949"/>
            <a:ext cx="3501392" cy="95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8" y="186448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002" y="4430039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данные своего паспорта, нажав «Верно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1013" y="3892732"/>
            <a:ext cx="778191" cy="644434"/>
            <a:chOff x="1478772" y="5294812"/>
            <a:chExt cx="778191" cy="644434"/>
          </a:xfrm>
        </p:grpSpPr>
        <p:sp>
          <p:nvSpPr>
            <p:cNvPr id="16" name="Овал 15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5.  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17412"/>
          <a:stretch/>
        </p:blipFill>
        <p:spPr>
          <a:xfrm>
            <a:off x="4207288" y="522696"/>
            <a:ext cx="5755318" cy="59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65214" y="4214949"/>
            <a:ext cx="3321831" cy="95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9" y="188343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593" y="4336871"/>
            <a:ext cx="295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контактный номер телефона, нажав «Верно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8509" y="3953693"/>
            <a:ext cx="778191" cy="644434"/>
            <a:chOff x="1478772" y="5294812"/>
            <a:chExt cx="778191" cy="644434"/>
          </a:xfrm>
        </p:grpSpPr>
        <p:sp>
          <p:nvSpPr>
            <p:cNvPr id="16" name="Овал 15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4714"/>
          <a:stretch/>
        </p:blipFill>
        <p:spPr>
          <a:xfrm>
            <a:off x="3929130" y="1018902"/>
            <a:ext cx="6714813" cy="48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214949"/>
            <a:ext cx="3501392" cy="1242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9" y="197052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958" y="4543923"/>
            <a:ext cx="329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электронную почту заявителя, нажав «Верно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8509" y="3953693"/>
            <a:ext cx="778191" cy="644434"/>
            <a:chOff x="1478772" y="5294812"/>
            <a:chExt cx="778191" cy="644434"/>
          </a:xfrm>
        </p:grpSpPr>
        <p:sp>
          <p:nvSpPr>
            <p:cNvPr id="13" name="Овал 12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7.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r="11337"/>
          <a:stretch/>
        </p:blipFill>
        <p:spPr>
          <a:xfrm>
            <a:off x="4053311" y="818099"/>
            <a:ext cx="6989113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214949"/>
            <a:ext cx="3501392" cy="1242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2" y="153509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501" y="4554585"/>
            <a:ext cx="329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адрес регистрации заявителя, нажав «Верно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8509" y="3953693"/>
            <a:ext cx="778191" cy="644434"/>
            <a:chOff x="1478772" y="5294812"/>
            <a:chExt cx="778191" cy="644434"/>
          </a:xfrm>
        </p:grpSpPr>
        <p:sp>
          <p:nvSpPr>
            <p:cNvPr id="15" name="Овал 14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8.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r="13001" b="9381"/>
          <a:stretch/>
        </p:blipFill>
        <p:spPr>
          <a:xfrm>
            <a:off x="4203565" y="923108"/>
            <a:ext cx="692599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214949"/>
            <a:ext cx="3309803" cy="1242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9" y="162217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970" y="4537520"/>
            <a:ext cx="32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Выберите квалификационную категорию, на какую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претендуете.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2820" y="5257376"/>
            <a:ext cx="196813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0483" y="2812868"/>
            <a:ext cx="1177838" cy="26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39294" y="2455817"/>
            <a:ext cx="2131426" cy="422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7165" y="2878182"/>
            <a:ext cx="5164183" cy="352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429" t="12846" r="31357" b="37439"/>
          <a:stretch/>
        </p:blipFill>
        <p:spPr>
          <a:xfrm>
            <a:off x="3866606" y="687978"/>
            <a:ext cx="7822702" cy="56605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78509" y="3953693"/>
            <a:ext cx="778191" cy="644434"/>
            <a:chOff x="1478772" y="5294812"/>
            <a:chExt cx="778191" cy="644434"/>
          </a:xfrm>
        </p:grpSpPr>
        <p:sp>
          <p:nvSpPr>
            <p:cNvPr id="15" name="Овал 14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34677" y="5355419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9.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10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005" y="1855061"/>
            <a:ext cx="9919062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 1 сентября 2023 года вступил в силу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Приказ Министерства просвещения Российской Федерации от 24.03.2023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196 «Об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утверждении Порядка проведения аттестации педагогических работников организаций, осуществляющих образовательную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деятельность»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dirty="0"/>
          </a:p>
          <a:p>
            <a:r>
              <a:rPr lang="ru-RU" sz="1600" dirty="0" smtClean="0"/>
              <a:t>Заявление </a:t>
            </a:r>
            <a:r>
              <a:rPr lang="ru-RU" sz="1600" dirty="0"/>
              <a:t>на высшую категорию могут подавать педагогические работники, имеющие (имевшие) по одной из должностей первую или высшую квалификационную категорию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Установленная с 1.09.2023 квалификационная категория не имеет срока действия.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Первая </a:t>
            </a:r>
            <a:r>
              <a:rPr lang="ru-RU" sz="1600" dirty="0"/>
              <a:t>и высшая квалификационные категории могут быть установлены на основе сведений, подтверждающих наличие наград, званий, знаков отличия, сведений о награждениях за участие в профессиональных конкурсах (без всестороннего анализа информации о профессиональной деятельности).</a:t>
            </a:r>
          </a:p>
          <a:p>
            <a:endParaRPr lang="ru-RU" sz="1600" dirty="0"/>
          </a:p>
          <a:p>
            <a:r>
              <a:rPr lang="ru-RU" sz="1600" dirty="0"/>
              <a:t>Введены новые квалификационные категории: «педагог-методист» и «педагог-наставник».</a:t>
            </a:r>
          </a:p>
          <a:p>
            <a:pPr algn="ctr"/>
            <a:endParaRPr lang="ru-RU" sz="16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14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12151" y="4620814"/>
            <a:ext cx="4264279" cy="1464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" y="80584"/>
            <a:ext cx="1242094" cy="1242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143" t="14297" r="33786" b="54187"/>
          <a:stretch/>
        </p:blipFill>
        <p:spPr>
          <a:xfrm>
            <a:off x="6696888" y="516350"/>
            <a:ext cx="4693920" cy="23322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50914" y="536686"/>
            <a:ext cx="4297931" cy="2311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60322" y="4589978"/>
            <a:ext cx="3744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высшей квалификационной категории укажите реквизиты решения об установлении квалификационной категории.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142" t="13850" r="32429" b="33149"/>
          <a:stretch/>
        </p:blipFill>
        <p:spPr>
          <a:xfrm>
            <a:off x="6696888" y="2989870"/>
            <a:ext cx="4557586" cy="3657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4160" y="747728"/>
            <a:ext cx="37446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первой квалификационной категории выберите «категория установлена»/ «категория не установлена».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квалификационная категория установлена, укажите реквизиты решения об установлении квалификационной категории.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30661" y="379414"/>
            <a:ext cx="958917" cy="644434"/>
            <a:chOff x="1424919" y="5294812"/>
            <a:chExt cx="958917" cy="644434"/>
          </a:xfrm>
        </p:grpSpPr>
        <p:sp>
          <p:nvSpPr>
            <p:cNvPr id="18" name="Овал 17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24919" y="5355419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10.1</a:t>
              </a:r>
              <a:r>
                <a:rPr lang="ru-RU" sz="2700" b="1" dirty="0" smtClean="0"/>
                <a:t> </a:t>
              </a:r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41274" y="4337363"/>
            <a:ext cx="958917" cy="644434"/>
            <a:chOff x="1424919" y="5294812"/>
            <a:chExt cx="958917" cy="644434"/>
          </a:xfrm>
        </p:grpSpPr>
        <p:sp>
          <p:nvSpPr>
            <p:cNvPr id="21" name="Овал 20"/>
            <p:cNvSpPr/>
            <p:nvPr/>
          </p:nvSpPr>
          <p:spPr>
            <a:xfrm>
              <a:off x="1478772" y="529481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424919" y="5355419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10.2</a:t>
              </a:r>
              <a:r>
                <a:rPr lang="ru-RU" sz="2700" b="1" dirty="0" smtClean="0"/>
                <a:t> </a:t>
              </a:r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2" y="1890944"/>
            <a:ext cx="4464239" cy="4684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0" y="188343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394" y="2195922"/>
            <a:ext cx="38204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месте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(полное наименование образовательной организации согласно Уставу),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/ район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г.о.г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Воронеж, работники учреждений культуры и СПО, расположенные в г. Воронеж, указывают «г. Воронеж» без указания района (ОБЯЗАТЕЛЬНО!)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занимаемую на данный должность, по которой желаете пройти аттестацию.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2820" y="5257376"/>
            <a:ext cx="196813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0483" y="2812868"/>
            <a:ext cx="1177838" cy="26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39294" y="2455817"/>
            <a:ext cx="2131426" cy="422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7165" y="2878182"/>
            <a:ext cx="5164183" cy="352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1572" t="13373" r="31928" b="32824"/>
          <a:stretch/>
        </p:blipFill>
        <p:spPr>
          <a:xfrm>
            <a:off x="5141270" y="809390"/>
            <a:ext cx="6260653" cy="499872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65213" y="1631440"/>
            <a:ext cx="797812" cy="644434"/>
            <a:chOff x="327039" y="2233748"/>
            <a:chExt cx="797812" cy="644434"/>
          </a:xfrm>
        </p:grpSpPr>
        <p:sp>
          <p:nvSpPr>
            <p:cNvPr id="15" name="Овал 14"/>
            <p:cNvSpPr/>
            <p:nvPr/>
          </p:nvSpPr>
          <p:spPr>
            <a:xfrm>
              <a:off x="327039" y="2233748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7456" y="2289648"/>
              <a:ext cx="787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11.</a:t>
              </a:r>
              <a:r>
                <a:rPr lang="ru-RU" sz="2700" b="1" dirty="0" smtClean="0"/>
                <a:t> </a:t>
              </a:r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19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928" t="17594" r="30714" b="22275"/>
          <a:stretch/>
        </p:blipFill>
        <p:spPr>
          <a:xfrm>
            <a:off x="5980585" y="1709871"/>
            <a:ext cx="5384101" cy="453910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27094" y="1790720"/>
            <a:ext cx="2406375" cy="2781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" y="127383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6290" y="2008459"/>
            <a:ext cx="1859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Загрузите архив в формате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*RAR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содержащий пакет аттестационных материалов (перечислены на слайде 2)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92105" y="1577373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13838" y="1645675"/>
            <a:ext cx="6270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12.</a:t>
            </a: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 flipV="1">
            <a:off x="5059289" y="2884750"/>
            <a:ext cx="558673" cy="632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0539" y="4127864"/>
            <a:ext cx="3501392" cy="1242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8" y="179635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958" y="4417050"/>
            <a:ext cx="32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Выберите подразделение, «Департамент образования …» нажав кнопку «Выбрать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2820" y="5257376"/>
            <a:ext cx="196813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0483" y="2812868"/>
            <a:ext cx="1177838" cy="26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39294" y="2455817"/>
            <a:ext cx="2131426" cy="422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7165" y="2878182"/>
            <a:ext cx="5164183" cy="352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384" r="32572" b="9484"/>
          <a:stretch/>
        </p:blipFill>
        <p:spPr>
          <a:xfrm>
            <a:off x="4073350" y="880910"/>
            <a:ext cx="7674513" cy="510457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92062" y="3868952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3795" y="3937254"/>
            <a:ext cx="6270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13.</a:t>
            </a: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5214" y="4328160"/>
            <a:ext cx="3501392" cy="129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205760"/>
            <a:ext cx="1242094" cy="1242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" y="4455756"/>
            <a:ext cx="303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Укажите способ получения результата предоставления услуги, нажмите кнопку «Подать заявление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2820" y="5257376"/>
            <a:ext cx="196813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0483" y="2812868"/>
            <a:ext cx="1177838" cy="26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39294" y="2455817"/>
            <a:ext cx="2131426" cy="422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7165" y="2878182"/>
            <a:ext cx="5164183" cy="352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285" t="7176" r="28715" b="39418"/>
          <a:stretch/>
        </p:blipFill>
        <p:spPr>
          <a:xfrm>
            <a:off x="4083737" y="739775"/>
            <a:ext cx="6586997" cy="4885962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48083" y="3955651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1548" y="4023952"/>
            <a:ext cx="6270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14.</a:t>
            </a: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7878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" y="187878"/>
            <a:ext cx="1242094" cy="1242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4927" y="456106"/>
            <a:ext cx="9013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Подача заявления по почте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213" y="1698200"/>
            <a:ext cx="4993558" cy="3457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2213" y="1767863"/>
            <a:ext cx="49325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Скачайте форму заявления о присвоении квалификационной категории с Образовательного портала Воронежской области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https://obrvrn.ru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заполните его.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Сформируйте архив в формате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*RAR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пакета аттестационных материалов, перечисленных на слайде №4.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Направьте данный архив на электронную почту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att36@virovrn.ru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с уведомлением на почтовый адрес  394043, г. Воронеж, ул. Березовая роща, 54. 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7714" t="6648" r="10000" b="12120"/>
          <a:stretch/>
        </p:blipFill>
        <p:spPr>
          <a:xfrm>
            <a:off x="5653363" y="1698200"/>
            <a:ext cx="5381896" cy="32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7878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" y="187878"/>
            <a:ext cx="1242094" cy="1242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4927" y="456106"/>
            <a:ext cx="9013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Подача заявления через личный прием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213" y="1698200"/>
            <a:ext cx="5193856" cy="506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714" t="6648" r="10000" b="12120"/>
          <a:stretch/>
        </p:blipFill>
        <p:spPr>
          <a:xfrm>
            <a:off x="5653363" y="1698200"/>
            <a:ext cx="5381896" cy="323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268" y="1767863"/>
            <a:ext cx="459812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Придите на прием к специалисту. График приема размещен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сайте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https://obrvrn.ru/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заявление о присвоении квалификационной категории по образцу, выданному специалистом (можно принести заранее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заполненную форму заявления, скачанную с сайта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https://obrvrn.ru/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анкету, по образцу выданному специалистом (можно заполнить заранее в личном кабинете на сайте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attest.viro36.ru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Предоставьте пакет аттестационных материалов: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- заверенная копия трудовой книжки, для совместителей дополнительно необходима справка с места работы; </a:t>
            </a:r>
          </a:p>
          <a:p>
            <a:pPr algn="just"/>
            <a:r>
              <a:rPr lang="ru-RU" sz="1200" dirty="0" smtClean="0"/>
              <a:t>          - </a:t>
            </a:r>
            <a:r>
              <a:rPr lang="ru-RU" sz="1200" dirty="0"/>
              <a:t>документ, подтверждающий присвоение квалификационной категории (прилагается только в случае отсутствия в трудовой книжке записи о ранее присвоенной квалификационной категории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заполненная форма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о результатах профессиональной деятельности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межаттестационный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период (заполняется на сайте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http://attest.viro36.ru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 Вместе с формой предоставляются оригиналы и заверенные копии документов, подтверждающих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соискателя;</a:t>
            </a:r>
          </a:p>
          <a:p>
            <a:pPr algn="just"/>
            <a:r>
              <a:rPr lang="ru-RU" sz="1200" dirty="0" smtClean="0"/>
              <a:t>- согласие </a:t>
            </a:r>
            <a:r>
              <a:rPr lang="ru-RU" sz="1200" dirty="0"/>
              <a:t>на обработку персональных данных (автоматически формируется  на сайте </a:t>
            </a:r>
            <a:r>
              <a:rPr lang="ru-RU" sz="1200" dirty="0">
                <a:hlinkClick r:id="rId6"/>
              </a:rPr>
              <a:t>http://attest.viro36.ru</a:t>
            </a:r>
            <a:r>
              <a:rPr lang="ru-RU" sz="1200" dirty="0"/>
              <a:t>). Скачать PDF версию анкеты можно в личном кабинете на сайте </a:t>
            </a:r>
            <a:r>
              <a:rPr lang="ru-RU" sz="1200" dirty="0">
                <a:hlinkClick r:id="rId6"/>
              </a:rPr>
              <a:t>http://attest.viro36.ru</a:t>
            </a:r>
            <a:endParaRPr lang="ru-RU" sz="1200" dirty="0"/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997" y="2301916"/>
            <a:ext cx="11825056" cy="3093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300" dirty="0"/>
              <a:t>- отсутствует пакет аттестационных материалов;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замещение заявителем педагогической должности в государственной, муниципальной, частной организации, осуществляющей образовательную деятельность не на территории Воронежской области, замещение заявителем педагогической должности в образовательной организации, учредителем которой является федеральный государственный орган;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увольнение педагогического работника;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перевод педагогического работника на другую должность;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обращение заявителя с целью установления высшей квалификационной категории при отсутствии у него первой квалификационной категории;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обращение заявителя с заявлением ранее, чем через год со дня принятия решения об отказе в установлении заявленной квалификационной категории;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обращение заявителя с целью установления первой или высшей квалификационной категории по должности, отсутствующей в подразделе 2 раздела I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</a:t>
            </a:r>
            <a:r>
              <a:rPr lang="ru-RU" sz="1300" dirty="0">
                <a:hlinkClick r:id="rId4"/>
              </a:rPr>
              <a:t>постановлением Правительства Российской Федерации от 21 февраля 2022 г. №225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</a:t>
            </a:r>
            <a:r>
              <a:rPr lang="ru-RU" sz="1300" dirty="0"/>
              <a:t>»;</a:t>
            </a:r>
          </a:p>
          <a:p>
            <a:r>
              <a:rPr lang="ru-RU" sz="1300" dirty="0" smtClean="0"/>
              <a:t>- </a:t>
            </a:r>
            <a:r>
              <a:rPr lang="ru-RU" sz="1300" dirty="0"/>
              <a:t>обращение заявителя с целью установления квалификационной категории «педагог-методист», «педагог-наставник», не имеющего действующей высшей квалификационной категории.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2382" y="1855682"/>
            <a:ext cx="1038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Основания для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отказа в рассмотрении заявления о прохождении аттестации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4502" y="5733540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ОТЗЫВ ЗАЯВЛЕНИЯ НЕ ПРЕДУСМОТРЕН!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0761" y="1934884"/>
            <a:ext cx="11746496" cy="36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Образовательный портал Воронежской области / Педагогам/ Аттестация  (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://obrvrn.ru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335" t="26978" r="16262" b="4060"/>
          <a:stretch/>
        </p:blipFill>
        <p:spPr>
          <a:xfrm>
            <a:off x="1814051" y="2411417"/>
            <a:ext cx="8395269" cy="40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77897"/>
              </p:ext>
            </p:extLst>
          </p:nvPr>
        </p:nvGraphicFramePr>
        <p:xfrm>
          <a:off x="665825" y="2740322"/>
          <a:ext cx="1119143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431"/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Повышены баллы за государственные и ведомственные награды, полученные ЗА ПЕДАГОГИЧЕСКИЕ достижения, баллы за победу и призовые места в ПРОФЕССИОНАЛЬНЫХ ПЕДАГОГИЧЕСКИХ конкурсах.  Установлены требования к организаторам конкурсов. 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Исключен ряд критериев, в части критериев исключен уровень образовательной организации.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В ячейке «Ссылка на подтверждающий документ» размещается ссылка на ресурс (раздел «Мои файлы» в личном кабинете педагога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http://attest.viro36.ru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иной сетевой ресурс), где размещены скан-копии оригиналов (при отсутствии оригиналов – заверенные работодателем ксерокопии) подтверждающих документов. Каждый документ должен иметь отдельную ссылку. Ссылка должна быть рабочей до момента выхода приказа о присвоении квалификационной категории. При отсутствии ссылки на подтверждающий документ (при нерабочей ссылке) информация, указанная педагогом в соответствующем критерии, считается неподтвержденной и оценивается в 0 баллов.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0761" y="1934884"/>
            <a:ext cx="11746496" cy="36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Изменения в методиках анализа информации о результатах профессиональной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845" t="13805" r="22233"/>
          <a:stretch/>
        </p:blipFill>
        <p:spPr>
          <a:xfrm>
            <a:off x="110761" y="2530136"/>
            <a:ext cx="3715514" cy="4239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588" t="18818" r="18520" b="2629"/>
          <a:stretch/>
        </p:blipFill>
        <p:spPr>
          <a:xfrm>
            <a:off x="4234647" y="2397368"/>
            <a:ext cx="6359371" cy="43718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0761" y="1934884"/>
            <a:ext cx="11746496" cy="36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Образовательный портал Воронежской области / Педагогам/ Аттестация  (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://obrvrn.ru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"/>
            <a:ext cx="1242094" cy="12420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5139" y="266284"/>
            <a:ext cx="99190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 подать заявление на аттестацию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82446" y="1097281"/>
            <a:ext cx="2582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200" b="1" dirty="0" smtClean="0">
                <a:solidFill>
                  <a:schemeClr val="lt1"/>
                </a:solidFill>
              </a:rPr>
              <a:t>Подача заявления </a:t>
            </a:r>
            <a:r>
              <a:rPr lang="ru-RU" sz="1200" b="1" dirty="0">
                <a:solidFill>
                  <a:schemeClr val="lt1"/>
                </a:solidFill>
              </a:rPr>
              <a:t>и </a:t>
            </a:r>
            <a:r>
              <a:rPr lang="ru-RU" sz="1200" b="1" dirty="0" smtClean="0">
                <a:solidFill>
                  <a:schemeClr val="lt1"/>
                </a:solidFill>
              </a:rPr>
              <a:t>пакета </a:t>
            </a:r>
            <a:r>
              <a:rPr lang="ru-RU" sz="1200" b="1" dirty="0">
                <a:solidFill>
                  <a:schemeClr val="lt1"/>
                </a:solidFill>
              </a:rPr>
              <a:t>аттестационных материалов  непосредственно в </a:t>
            </a:r>
            <a:r>
              <a:rPr lang="ru-RU" sz="1200" b="1" dirty="0" smtClean="0">
                <a:solidFill>
                  <a:schemeClr val="lt1"/>
                </a:solidFill>
              </a:rPr>
              <a:t>аттестационную </a:t>
            </a:r>
            <a:r>
              <a:rPr lang="ru-RU" sz="1200" b="1" dirty="0">
                <a:solidFill>
                  <a:schemeClr val="lt1"/>
                </a:solidFill>
              </a:rPr>
              <a:t>комиссию департамента образования Воронежской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2296" y="6590345"/>
            <a:ext cx="51554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792" y="1338049"/>
            <a:ext cx="3872002" cy="2776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0750" y="1408967"/>
            <a:ext cx="3681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Зайти в личный кабинет на сайте </a:t>
            </a:r>
            <a:r>
              <a:rPr lang="ru-RU" sz="2000" dirty="0">
                <a:hlinkClick r:id="rId4"/>
              </a:rPr>
              <a:t>http://attest.viro36.ru</a:t>
            </a:r>
            <a:r>
              <a:rPr lang="ru-RU" sz="2000" dirty="0"/>
              <a:t>, заполнить анкету и электронную форму для представления информации о результатах профессиональной деятельности в </a:t>
            </a:r>
            <a:r>
              <a:rPr lang="ru-RU" sz="2000" dirty="0" err="1"/>
              <a:t>межаттестационный</a:t>
            </a:r>
            <a:r>
              <a:rPr lang="ru-RU" sz="2000" dirty="0"/>
              <a:t> период. </a:t>
            </a:r>
            <a:endParaRPr lang="ru-RU" sz="2000" dirty="0" smtClean="0"/>
          </a:p>
          <a:p>
            <a:endParaRPr lang="ru-RU" sz="1200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06272" y="1084492"/>
            <a:ext cx="744157" cy="644434"/>
            <a:chOff x="5581943" y="4808442"/>
            <a:chExt cx="744157" cy="644434"/>
          </a:xfrm>
        </p:grpSpPr>
        <p:sp>
          <p:nvSpPr>
            <p:cNvPr id="14" name="Овал 13"/>
            <p:cNvSpPr/>
            <p:nvPr/>
          </p:nvSpPr>
          <p:spPr>
            <a:xfrm>
              <a:off x="5581943" y="4808442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03814" y="4898175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1.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723454" y="1275185"/>
            <a:ext cx="7198580" cy="1370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57424" y="1346101"/>
            <a:ext cx="676111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Сформировать пакет аттестационных материалов, заархивировать его в формате *</a:t>
            </a:r>
            <a:r>
              <a:rPr lang="ru-RU" sz="2400" dirty="0" smtClean="0"/>
              <a:t>RAR. </a:t>
            </a:r>
            <a:endParaRPr lang="ru-RU" sz="2400" dirty="0"/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1445510" y="1064153"/>
            <a:ext cx="695311" cy="644434"/>
            <a:chOff x="7769073" y="4850969"/>
            <a:chExt cx="695311" cy="644434"/>
          </a:xfrm>
        </p:grpSpPr>
        <p:sp>
          <p:nvSpPr>
            <p:cNvPr id="21" name="Овал 20"/>
            <p:cNvSpPr/>
            <p:nvPr/>
          </p:nvSpPr>
          <p:spPr>
            <a:xfrm>
              <a:off x="7769073" y="4850969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842098" y="4919037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2.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30485" y="4421655"/>
            <a:ext cx="3872002" cy="200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47792" y="4486190"/>
            <a:ext cx="368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Заполнить заявление о прохождении аттестации и отправить его </a:t>
            </a:r>
            <a:r>
              <a:rPr lang="ru-RU" sz="2000" dirty="0" smtClean="0"/>
              <a:t>одним из способов  </a:t>
            </a:r>
            <a:r>
              <a:rPr lang="ru-RU" sz="2000" dirty="0"/>
              <a:t>с прикреплением архива, содержащего пакет аттестационных </a:t>
            </a:r>
            <a:r>
              <a:rPr lang="ru-RU" sz="2000" dirty="0" smtClean="0"/>
              <a:t>материалов.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791110" y="5050958"/>
            <a:ext cx="746075" cy="644434"/>
            <a:chOff x="5503580" y="5373346"/>
            <a:chExt cx="746075" cy="644434"/>
          </a:xfrm>
        </p:grpSpPr>
        <p:sp>
          <p:nvSpPr>
            <p:cNvPr id="28" name="Овал 27"/>
            <p:cNvSpPr/>
            <p:nvPr/>
          </p:nvSpPr>
          <p:spPr>
            <a:xfrm>
              <a:off x="5503580" y="5373346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27369" y="5452876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3.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798968" y="3140330"/>
            <a:ext cx="7198580" cy="3284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896702" y="3524740"/>
            <a:ext cx="6761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Подать </a:t>
            </a:r>
            <a:r>
              <a:rPr lang="ru-RU" sz="2000" dirty="0"/>
              <a:t>заявление одним из способов, указанных в «Положение об аттестационной комиссии департамента образования Воронежской области для проведения аттестации педагогических работников организаций, осуществляющих образовательную деятельность, в целях установления квалификационной категории». 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1456437" y="5018788"/>
            <a:ext cx="730943" cy="644434"/>
            <a:chOff x="9039793" y="6169149"/>
            <a:chExt cx="766459" cy="644434"/>
          </a:xfrm>
        </p:grpSpPr>
        <p:sp>
          <p:nvSpPr>
            <p:cNvPr id="35" name="Овал 34"/>
            <p:cNvSpPr/>
            <p:nvPr/>
          </p:nvSpPr>
          <p:spPr>
            <a:xfrm>
              <a:off x="9039793" y="6169149"/>
              <a:ext cx="670560" cy="6444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148687" y="6270113"/>
              <a:ext cx="6575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4.</a:t>
              </a:r>
              <a:r>
                <a:rPr lang="ru-RU" sz="2800" b="1" dirty="0" smtClean="0"/>
                <a:t> 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4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607" t="7487" r="22451" b="36053"/>
          <a:stretch/>
        </p:blipFill>
        <p:spPr>
          <a:xfrm>
            <a:off x="2414727" y="2698812"/>
            <a:ext cx="6942338" cy="372862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079447" y="2522732"/>
            <a:ext cx="670560" cy="6444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34253" y="2583339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6793" y="5730081"/>
            <a:ext cx="3941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ru-RU" sz="2800" dirty="0" smtClean="0">
                <a:solidFill>
                  <a:schemeClr val="bg1"/>
                </a:solidFill>
                <a:hlinkClick r:id="rId4"/>
              </a:rPr>
              <a:t>attest.viro36.ru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752" y="1947567"/>
            <a:ext cx="11746496" cy="46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Зайдите в свой личный кабинет в электронной системе </a:t>
            </a:r>
            <a:r>
              <a:rPr lang="ru-RU" dirty="0">
                <a:solidFill>
                  <a:schemeClr val="bg1"/>
                </a:solidFill>
                <a:hlinkClick r:id="rId4"/>
              </a:rPr>
              <a:t>http://attest.viro36.ru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2752" y="1935332"/>
            <a:ext cx="11746496" cy="46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Начните работу с актуализации </a:t>
            </a:r>
            <a:r>
              <a:rPr lang="ru-RU" dirty="0" smtClean="0">
                <a:solidFill>
                  <a:schemeClr val="tx1"/>
                </a:solidFill>
              </a:rPr>
              <a:t>информации во вкладке «Мои данные» (Основные, Образование)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6" t="7084" r="56748" b="13603"/>
          <a:stretch/>
        </p:blipFill>
        <p:spPr>
          <a:xfrm>
            <a:off x="4083728" y="2553523"/>
            <a:ext cx="4181384" cy="41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756" r="170" b="50975"/>
          <a:stretch/>
        </p:blipFill>
        <p:spPr>
          <a:xfrm>
            <a:off x="509814" y="3958570"/>
            <a:ext cx="10946167" cy="24511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2752" y="2116671"/>
            <a:ext cx="11746496" cy="1467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Заполните анкету, особое внимание обратите на выбор должности, по которой желаете пройти аттестацию. Она должна соответствовать должности, которая указана в вашем трудовом договоре (по основному месту работу или по совмещению) и которую вы НА ДАННЫЙ момент занимаете. Система АВТОМАТИЧЕСКИ подгрузит таблицу для той должности, которую вы указали.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0" y="5490839"/>
            <a:ext cx="5442011" cy="1367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92536" y="5605597"/>
            <a:ext cx="4870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01.09.2023 г. в электронную форму будет добавлена колонка «ссылка на подтверждающий документ».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5750004"/>
            <a:ext cx="4444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2752" y="1921362"/>
            <a:ext cx="11746496" cy="1364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Загрузите скан-копии подтверждающих документов в Личный </a:t>
            </a:r>
            <a:r>
              <a:rPr lang="ru-RU" dirty="0" smtClean="0">
                <a:solidFill>
                  <a:schemeClr val="tx1"/>
                </a:solidFill>
              </a:rPr>
              <a:t>кабинет педагога в электронной системе </a:t>
            </a:r>
            <a:r>
              <a:rPr lang="ru-RU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ru-RU" dirty="0" smtClean="0">
                <a:solidFill>
                  <a:schemeClr val="bg1"/>
                </a:solidFill>
                <a:hlinkClick r:id="rId4"/>
              </a:rPr>
              <a:t>attest.viro36.ru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/ Мои </a:t>
            </a:r>
            <a:r>
              <a:rPr lang="ru-RU" dirty="0" smtClean="0">
                <a:solidFill>
                  <a:schemeClr val="tx1"/>
                </a:solidFill>
              </a:rPr>
              <a:t>файлы или на любой удобный сетевой ресурс. </a:t>
            </a:r>
            <a:r>
              <a:rPr lang="ru-RU" dirty="0" smtClean="0">
                <a:solidFill>
                  <a:schemeClr val="tx1"/>
                </a:solidFill>
              </a:rPr>
              <a:t>Каждое достижение подтверждается отдельным документом. Обратите внимание, что в документе должны быть указаны Ф.И.О.  педагога/ребенка (документ, выданный на организацию,  подтверждающим не является), документ должен издан быть по итогам проведения мероприятия. 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0571" y="3553107"/>
            <a:ext cx="10750858" cy="3117671"/>
            <a:chOff x="720571" y="2910267"/>
            <a:chExt cx="10750858" cy="311767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/>
            <a:srcRect t="7486" r="316" b="39145"/>
            <a:stretch/>
          </p:blipFill>
          <p:spPr>
            <a:xfrm>
              <a:off x="720571" y="2910267"/>
              <a:ext cx="10750858" cy="31176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/>
            <a:srcRect l="10839" t="40164" r="83932" b="54610"/>
            <a:stretch/>
          </p:blipFill>
          <p:spPr>
            <a:xfrm>
              <a:off x="1892300" y="4195456"/>
              <a:ext cx="527050" cy="27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9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36686"/>
            <a:ext cx="12192000" cy="1242094"/>
            <a:chOff x="0" y="318521"/>
            <a:chExt cx="12192000" cy="567456"/>
          </a:xfrm>
          <a:solidFill>
            <a:srgbClr val="4472C4">
              <a:lumMod val="7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318521"/>
              <a:ext cx="12192000" cy="567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72888"/>
              <a:ext cx="12192000" cy="241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" y="536686"/>
            <a:ext cx="1242094" cy="12420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028" y="2099260"/>
            <a:ext cx="11746496" cy="639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Скачайте анкету, таблицу и согласие на размещение персональных данных (становятся доступными для скачивания за 90 дней до ближайшей АК).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2"/>
          <a:stretch/>
        </p:blipFill>
        <p:spPr>
          <a:xfrm>
            <a:off x="450028" y="2979891"/>
            <a:ext cx="11291944" cy="1893429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5400000">
            <a:off x="5568315" y="5053965"/>
            <a:ext cx="422910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3011" y="5568434"/>
            <a:ext cx="5255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Формирование пакета аттестационных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7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1658</Words>
  <Application>Microsoft Office PowerPoint</Application>
  <PresentationFormat>Широкоэкранный</PresentationFormat>
  <Paragraphs>141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105</cp:revision>
  <cp:lastPrinted>2023-06-08T06:51:18Z</cp:lastPrinted>
  <dcterms:created xsi:type="dcterms:W3CDTF">2023-05-23T11:45:49Z</dcterms:created>
  <dcterms:modified xsi:type="dcterms:W3CDTF">2023-09-27T12:17:01Z</dcterms:modified>
</cp:coreProperties>
</file>